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59" r:id="rId3"/>
    <p:sldId id="286" r:id="rId4"/>
    <p:sldId id="271" r:id="rId5"/>
    <p:sldId id="285" r:id="rId6"/>
    <p:sldId id="275" r:id="rId7"/>
    <p:sldId id="273" r:id="rId8"/>
    <p:sldId id="276" r:id="rId9"/>
    <p:sldId id="274" r:id="rId10"/>
    <p:sldId id="277" r:id="rId11"/>
    <p:sldId id="272" r:id="rId12"/>
    <p:sldId id="283" r:id="rId13"/>
    <p:sldId id="278" r:id="rId14"/>
    <p:sldId id="281" r:id="rId15"/>
    <p:sldId id="262" r:id="rId16"/>
    <p:sldId id="267" r:id="rId17"/>
    <p:sldId id="268" r:id="rId18"/>
    <p:sldId id="269" r:id="rId19"/>
    <p:sldId id="270" r:id="rId20"/>
    <p:sldId id="280" r:id="rId21"/>
    <p:sldId id="287" r:id="rId22"/>
    <p:sldId id="282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AFC"/>
    <a:srgbClr val="01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51" autoAdjust="0"/>
    <p:restoredTop sz="94966" autoAdjust="0"/>
  </p:normalViewPr>
  <p:slideViewPr>
    <p:cSldViewPr snapToGrid="0">
      <p:cViewPr varScale="1">
        <p:scale>
          <a:sx n="111" d="100"/>
          <a:sy n="111" d="100"/>
        </p:scale>
        <p:origin x="240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CCF9A-981A-5249-97D4-A6A8CB76D112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EF870-5850-6643-A228-25AFAA8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4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EF870-5850-6643-A228-25AFAA8E2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2">
            <a:extLst>
              <a:ext uri="{FF2B5EF4-FFF2-40B4-BE49-F238E27FC236}">
                <a16:creationId xmlns:a16="http://schemas.microsoft.com/office/drawing/2014/main" id="{FB8C5349-93AF-43C3-AC09-E6C1457C5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19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D269A5-D107-2782-1600-9CFF8B43925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1554480"/>
            <a:ext cx="8412480" cy="2194560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rgbClr val="F1F3F3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Enter lesson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61F05-1C18-7A17-A21D-C93186B1401A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199" y="4480558"/>
            <a:ext cx="8412479" cy="548641"/>
          </a:xfrm>
        </p:spPr>
        <p:txBody>
          <a:bodyPr>
            <a:normAutofit/>
          </a:bodyPr>
          <a:lstStyle>
            <a:lvl1pPr marL="0" indent="0">
              <a:buNone/>
              <a:defRPr sz="3200" i="1">
                <a:solidFill>
                  <a:srgbClr val="F1F3F3"/>
                </a:solidFill>
                <a:latin typeface="+mn-lt"/>
              </a:defRPr>
            </a:lvl1pPr>
          </a:lstStyle>
          <a:p>
            <a:r>
              <a:rPr lang="en-US" dirty="0"/>
              <a:t>Enter course name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8007F72-4142-F93E-B4D8-E79E478801B1}"/>
              </a:ext>
            </a:extLst>
          </p:cNvPr>
          <p:cNvSpPr>
            <a:spLocks noGrp="1"/>
          </p:cNvSpPr>
          <p:nvPr>
            <p:ph type="body" idx="98" hasCustomPrompt="1"/>
          </p:nvPr>
        </p:nvSpPr>
        <p:spPr>
          <a:xfrm>
            <a:off x="457200" y="5120640"/>
            <a:ext cx="5486400" cy="548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F1F3F3"/>
                </a:solidFill>
                <a:latin typeface="+mn-lt"/>
              </a:defRPr>
            </a:lvl1pPr>
          </a:lstStyle>
          <a:p>
            <a:r>
              <a:rPr lang="en-US" dirty="0"/>
              <a:t>Module # - Lesson #</a:t>
            </a:r>
          </a:p>
        </p:txBody>
      </p:sp>
    </p:spTree>
    <p:extLst>
      <p:ext uri="{BB962C8B-B14F-4D97-AF65-F5344CB8AC3E}">
        <p14:creationId xmlns:p14="http://schemas.microsoft.com/office/powerpoint/2010/main" val="83941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2">
            <a:extLst>
              <a:ext uri="{FF2B5EF4-FFF2-40B4-BE49-F238E27FC236}">
                <a16:creationId xmlns:a16="http://schemas.microsoft.com/office/drawing/2014/main" id="{8FF0BAF7-53D6-4FA8-BA21-0899A446D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A17E9-D485-4DA4-B2AE-3F2D6BBB097D}"/>
              </a:ext>
            </a:extLst>
          </p:cNvPr>
          <p:cNvSpPr txBox="1"/>
          <p:nvPr/>
        </p:nvSpPr>
        <p:spPr>
          <a:xfrm>
            <a:off x="2248489" y="4245953"/>
            <a:ext cx="4415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Thank you!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03BAED-C218-4493-92DB-15D5FF4C08C1}"/>
              </a:ext>
            </a:extLst>
          </p:cNvPr>
          <p:cNvGrpSpPr/>
          <p:nvPr/>
        </p:nvGrpSpPr>
        <p:grpSpPr>
          <a:xfrm>
            <a:off x="2982875" y="1325823"/>
            <a:ext cx="2946474" cy="2615329"/>
            <a:chOff x="3288681" y="1271382"/>
            <a:chExt cx="3657600" cy="32465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EE457E-20AD-45C7-9922-9F6A90981CF3}"/>
                </a:ext>
              </a:extLst>
            </p:cNvPr>
            <p:cNvGrpSpPr/>
            <p:nvPr/>
          </p:nvGrpSpPr>
          <p:grpSpPr>
            <a:xfrm>
              <a:off x="4520584" y="2134033"/>
              <a:ext cx="1206148" cy="365126"/>
              <a:chOff x="5424840" y="3468510"/>
              <a:chExt cx="1206148" cy="365126"/>
            </a:xfrm>
            <a:solidFill>
              <a:schemeClr val="bg1"/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C872F8E-C191-47BD-A5D0-340D828994BF}"/>
                  </a:ext>
                </a:extLst>
              </p:cNvPr>
              <p:cNvSpPr/>
              <p:nvPr/>
            </p:nvSpPr>
            <p:spPr>
              <a:xfrm>
                <a:off x="5424840" y="3468510"/>
                <a:ext cx="365126" cy="365126"/>
              </a:xfrm>
              <a:prstGeom prst="ellipse">
                <a:avLst/>
              </a:prstGeom>
              <a:grpFill/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3F5C2-97FE-480F-B861-BCDAD2A408AC}"/>
                  </a:ext>
                </a:extLst>
              </p:cNvPr>
              <p:cNvSpPr/>
              <p:nvPr/>
            </p:nvSpPr>
            <p:spPr>
              <a:xfrm>
                <a:off x="6265862" y="3468510"/>
                <a:ext cx="365126" cy="365126"/>
              </a:xfrm>
              <a:prstGeom prst="ellipse">
                <a:avLst/>
              </a:prstGeom>
              <a:grpFill/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F6B964-0C6D-4A72-AAB3-59AF6B7E5AC7}"/>
                </a:ext>
              </a:extLst>
            </p:cNvPr>
            <p:cNvSpPr/>
            <p:nvPr/>
          </p:nvSpPr>
          <p:spPr>
            <a:xfrm>
              <a:off x="4026378" y="1729398"/>
              <a:ext cx="2194560" cy="1188720"/>
            </a:xfrm>
            <a:prstGeom prst="rect">
              <a:avLst/>
            </a:prstGeom>
            <a:noFill/>
            <a:ln w="117475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825AB-CA44-4652-9932-F35604DBDEC4}"/>
                </a:ext>
              </a:extLst>
            </p:cNvPr>
            <p:cNvSpPr/>
            <p:nvPr/>
          </p:nvSpPr>
          <p:spPr>
            <a:xfrm>
              <a:off x="4026378" y="1272198"/>
              <a:ext cx="2194560" cy="457200"/>
            </a:xfrm>
            <a:prstGeom prst="rect">
              <a:avLst/>
            </a:prstGeom>
            <a:noFill/>
            <a:ln w="117475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2B4B5E-1650-4605-B6D3-AD8004E2324E}"/>
                </a:ext>
              </a:extLst>
            </p:cNvPr>
            <p:cNvCxnSpPr>
              <a:cxnSpLocks/>
            </p:cNvCxnSpPr>
            <p:nvPr/>
          </p:nvCxnSpPr>
          <p:spPr>
            <a:xfrm>
              <a:off x="3288681" y="1271382"/>
              <a:ext cx="3657600" cy="0"/>
            </a:xfrm>
            <a:prstGeom prst="line">
              <a:avLst/>
            </a:prstGeom>
            <a:ln w="1174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723D12-12B1-494E-BB81-55C2CC9CF193}"/>
                </a:ext>
              </a:extLst>
            </p:cNvPr>
            <p:cNvCxnSpPr>
              <a:cxnSpLocks/>
            </p:cNvCxnSpPr>
            <p:nvPr/>
          </p:nvCxnSpPr>
          <p:spPr>
            <a:xfrm>
              <a:off x="3621747" y="1325147"/>
              <a:ext cx="0" cy="567545"/>
            </a:xfrm>
            <a:prstGeom prst="line">
              <a:avLst/>
            </a:prstGeom>
            <a:ln w="1174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C2E83B-9A5C-4B09-8EF1-304F16F06266}"/>
                </a:ext>
              </a:extLst>
            </p:cNvPr>
            <p:cNvSpPr/>
            <p:nvPr/>
          </p:nvSpPr>
          <p:spPr>
            <a:xfrm>
              <a:off x="4575018" y="2917332"/>
              <a:ext cx="1097280" cy="1021580"/>
            </a:xfrm>
            <a:prstGeom prst="rect">
              <a:avLst/>
            </a:prstGeom>
            <a:noFill/>
            <a:ln w="117475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F5C88A-DF5B-4449-97AC-74904B4DF3B6}"/>
                </a:ext>
              </a:extLst>
            </p:cNvPr>
            <p:cNvGrpSpPr/>
            <p:nvPr/>
          </p:nvGrpSpPr>
          <p:grpSpPr>
            <a:xfrm>
              <a:off x="4297506" y="3097059"/>
              <a:ext cx="1652305" cy="567544"/>
              <a:chOff x="5175577" y="4431536"/>
              <a:chExt cx="1652305" cy="5675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56C72D9-DCFF-4844-905D-A1FA40AF31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577" y="4431536"/>
                <a:ext cx="0" cy="567544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ACD66E4-DCDC-423C-92F8-A6BCB7C9F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882" y="4431536"/>
                <a:ext cx="0" cy="567544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45858A7-4589-4E1D-A7C8-6D1EF02FDDEF}"/>
                </a:ext>
              </a:extLst>
            </p:cNvPr>
            <p:cNvGrpSpPr/>
            <p:nvPr/>
          </p:nvGrpSpPr>
          <p:grpSpPr>
            <a:xfrm>
              <a:off x="4881204" y="3949770"/>
              <a:ext cx="484909" cy="568147"/>
              <a:chOff x="5768311" y="5309299"/>
              <a:chExt cx="484909" cy="568147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54C8AC8-EC33-4E49-8D93-3DE13BFC9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8311" y="5309299"/>
                <a:ext cx="0" cy="567545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A20822B-432B-4785-8E1A-968761BFE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3220" y="5309902"/>
                <a:ext cx="0" cy="567544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9433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2">
            <a:extLst>
              <a:ext uri="{FF2B5EF4-FFF2-40B4-BE49-F238E27FC236}">
                <a16:creationId xmlns:a16="http://schemas.microsoft.com/office/drawing/2014/main" id="{FF8B9268-D160-4371-B431-C3FF238B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EA5D771-1E37-4674-A454-5B6A887E81B8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2435469"/>
            <a:ext cx="11472013" cy="1960803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2"/>
                </a:solidFill>
                <a:latin typeface="Amazon Ember Display Heavy"/>
              </a:defRPr>
            </a:lvl1pPr>
          </a:lstStyle>
          <a:p>
            <a:r>
              <a:rPr lang="en-US" dirty="0"/>
              <a:t>“Enter quote here”</a:t>
            </a:r>
          </a:p>
        </p:txBody>
      </p:sp>
      <p:sp>
        <p:nvSpPr>
          <p:cNvPr id="2" name="Attribution">
            <a:extLst>
              <a:ext uri="{FF2B5EF4-FFF2-40B4-BE49-F238E27FC236}">
                <a16:creationId xmlns:a16="http://schemas.microsoft.com/office/drawing/2014/main" id="{0DEABB21-C29F-4E2E-AADE-6FBA5EF95AF4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6096000" y="4624991"/>
            <a:ext cx="5741773" cy="770066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- Attribution</a:t>
            </a:r>
          </a:p>
        </p:txBody>
      </p:sp>
    </p:spTree>
    <p:extLst>
      <p:ext uri="{BB962C8B-B14F-4D97-AF65-F5344CB8AC3E}">
        <p14:creationId xmlns:p14="http://schemas.microsoft.com/office/powerpoint/2010/main" val="425349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opic Introducti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1">
            <a:extLst>
              <a:ext uri="{FF2B5EF4-FFF2-40B4-BE49-F238E27FC236}">
                <a16:creationId xmlns:a16="http://schemas.microsoft.com/office/drawing/2014/main" id="{5B6281CA-DDB5-4FA8-9C31-F9EAA4393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40" y="6446520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E7A23F66-1657-489E-8769-B7CCC9F020A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2D32D74-0FC6-414A-96C5-2549942CD64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243242" y="292099"/>
            <a:ext cx="4062057" cy="186690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rgbClr val="F1F3F3"/>
                </a:solidFill>
                <a:latin typeface="Amazon Ember Display Heavy"/>
              </a:defRPr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2" name="LeftPlaceholder">
            <a:extLst>
              <a:ext uri="{FF2B5EF4-FFF2-40B4-BE49-F238E27FC236}">
                <a16:creationId xmlns:a16="http://schemas.microsoft.com/office/drawing/2014/main" id="{84AC47C1-092B-4DE6-902E-A0B39385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246888" y="2434960"/>
            <a:ext cx="4060392" cy="3657600"/>
          </a:xfrm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rgbClr val="F1F3F3"/>
                </a:solidFill>
                <a:latin typeface="+mn-lt"/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E88E0D0B-F719-4929-9A45-08A3503393CA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592635" y="292099"/>
            <a:ext cx="7239701" cy="61426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2800">
                <a:solidFill>
                  <a:srgbClr val="232F3E"/>
                </a:solidFill>
                <a:latin typeface="+mn-lt"/>
              </a:defRPr>
            </a:lvl1pPr>
            <a:lvl2pPr marL="461963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2400">
                <a:solidFill>
                  <a:srgbClr val="232F3E"/>
                </a:solidFill>
                <a:latin typeface="+mn-lt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2200">
                <a:solidFill>
                  <a:srgbClr val="232F3E"/>
                </a:solidFill>
                <a:latin typeface="+mn-lt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1800">
                <a:solidFill>
                  <a:srgbClr val="232F3E"/>
                </a:solidFill>
                <a:latin typeface="+mn-lt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1800">
                <a:solidFill>
                  <a:srgbClr val="232F3E"/>
                </a:solidFill>
                <a:latin typeface="+mn-lt"/>
              </a:defRPr>
            </a:lvl5pPr>
            <a:lvl7pPr marL="2743200" indent="0">
              <a:buNone/>
              <a:defRPr/>
            </a:lvl7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835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F3CAEA78-64D9-4CA8-84AB-317B5F555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02D04820-1551-4DB8-9246-39CB85899696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text column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C4E502B2-1435-4BCB-BD77-B9E6CB7B3BF5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165536"/>
            <a:ext cx="11466576" cy="52626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defRPr>
                <a:solidFill>
                  <a:srgbClr val="232F3E"/>
                </a:solidFill>
              </a:defRPr>
            </a:lvl1pPr>
            <a:lvl2pPr marL="457200" indent="-223838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tabLst/>
              <a:defRPr>
                <a:solidFill>
                  <a:srgbClr val="232F3E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tabLst/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tabLst/>
              <a:defRPr>
                <a:solidFill>
                  <a:srgbClr val="232F3E"/>
                </a:solidFill>
              </a:defRPr>
            </a:lvl4pPr>
            <a:lvl5pPr marL="1147763" indent="-233363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40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1AA7B286-8B48-4C92-B2A9-AADCF2EEA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1D7818F9-B3C0-42E7-B6E1-534723096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code</a:t>
            </a:r>
          </a:p>
        </p:txBody>
      </p:sp>
      <p:sp>
        <p:nvSpPr>
          <p:cNvPr id="2" name="Code">
            <a:extLst>
              <a:ext uri="{FF2B5EF4-FFF2-40B4-BE49-F238E27FC236}">
                <a16:creationId xmlns:a16="http://schemas.microsoft.com/office/drawing/2014/main" id="{D77EFECE-400E-4BAA-A766-7DD8A1117BB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183340"/>
            <a:ext cx="11466576" cy="524489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# Import libraries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from </a:t>
            </a:r>
            <a:r>
              <a:rPr lang="en-US" dirty="0" err="1"/>
              <a:t>autogluon.tabular</a:t>
            </a:r>
            <a:r>
              <a:rPr lang="en-US" dirty="0"/>
              <a:t> import </a:t>
            </a:r>
            <a:r>
              <a:rPr lang="en-US" dirty="0" err="1"/>
              <a:t>TabularPredictor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# Create the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predictor = </a:t>
            </a:r>
            <a:r>
              <a:rPr lang="en-US" dirty="0" err="1"/>
              <a:t>TabularPredictor</a:t>
            </a:r>
            <a:r>
              <a:rPr lang="en-US" dirty="0"/>
              <a:t>(label="Price").fit("</a:t>
            </a:r>
            <a:r>
              <a:rPr lang="en-US" dirty="0" err="1"/>
              <a:t>train.csv</a:t>
            </a:r>
            <a:r>
              <a:rPr lang="en-US" dirty="0"/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# Get predictions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predictions = </a:t>
            </a:r>
            <a:r>
              <a:rPr lang="en-US" dirty="0" err="1"/>
              <a:t>predictor.predict</a:t>
            </a:r>
            <a:r>
              <a:rPr lang="en-US" dirty="0"/>
              <a:t>("</a:t>
            </a:r>
            <a:r>
              <a:rPr lang="en-US" dirty="0" err="1"/>
              <a:t>test.csv</a:t>
            </a:r>
            <a:r>
              <a:rPr lang="en-US" dirty="0"/>
              <a:t>")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242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Text, and Small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ECDF26F2-E972-40FE-806F-12B056EA9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2/3 Column, and picture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7644384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defRPr>
                <a:solidFill>
                  <a:srgbClr val="232F3E"/>
                </a:solidFill>
              </a:defRPr>
            </a:lvl1pPr>
            <a:lvl2pPr marL="461963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>
                <a:solidFill>
                  <a:srgbClr val="232F3E"/>
                </a:solidFill>
              </a:defRPr>
            </a:lvl2pPr>
            <a:lvl3pPr marL="682625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 sz="22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rgbClr val="232F3E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8498586" y="2276856"/>
            <a:ext cx="2971800" cy="2971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751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2 Conten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DDE84D45-638C-4BCD-B539-05F38F37C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79271B92-68F7-439C-8199-7E16014A674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r>
              <a:rPr lang="en-US" dirty="0">
                <a:latin typeface="Amazon Ember Display Heavy" panose="04020705040A02060702" pitchFamily="82" charset="0"/>
              </a:rPr>
              <a:t>Title and 2 content columns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8A73B5A2-5001-4FA4-B113-0F6124F1F6A0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566928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61963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Right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6163056" y="1097280"/>
            <a:ext cx="566928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61963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0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1AA7B286-8B48-4C92-B2A9-AADCF2EEA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1D7818F9-B3C0-42E7-B6E1-534723096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only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6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pt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D7818F9-B3C0-42E7-B6E1-534723096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optional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76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95BD4D1B-B3EB-4C0C-8CE3-A35C1F88F6BC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56716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mazon Ember Display Heavy" panose="04020705040A02060702" pitchFamily="82" charset="0"/>
              </a:rPr>
              <a:t>Click to edit Master title style</a:t>
            </a:r>
            <a:endParaRPr lang="en-US" dirty="0"/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3AF961A5-759C-41EF-B858-64D5160112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" y="1143000"/>
            <a:ext cx="11567160" cy="529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0188" lvl="0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Click to edit Master text styles</a:t>
            </a:r>
          </a:p>
          <a:p>
            <a:pPr marL="230188" lvl="1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Second level</a:t>
            </a:r>
          </a:p>
          <a:p>
            <a:pPr marL="230188" lvl="2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Third level</a:t>
            </a:r>
          </a:p>
          <a:p>
            <a:pPr marL="230188" lvl="3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Fourth level</a:t>
            </a:r>
          </a:p>
          <a:p>
            <a:pPr marL="230188" lvl="4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9" name="Slide Number">
            <a:extLst>
              <a:ext uri="{FF2B5EF4-FFF2-40B4-BE49-F238E27FC236}">
                <a16:creationId xmlns:a16="http://schemas.microsoft.com/office/drawing/2014/main" id="{A07A00D0-EC0A-44D2-9309-40C08E7F67D5}"/>
              </a:ext>
            </a:extLst>
          </p:cNvPr>
          <p:cNvSpPr>
            <a:spLocks noGrp="1"/>
          </p:cNvSpPr>
          <p:nvPr>
            <p:ph type="sldNum" idx="89"/>
          </p:nvPr>
        </p:nvSpPr>
        <p:spPr>
          <a:xfrm>
            <a:off x="11466576" y="6446520"/>
            <a:ext cx="484632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pic>
        <p:nvPicPr>
          <p:cNvPr id="98" name="AWS Logo">
            <a:extLst>
              <a:ext uri="{FF2B5EF4-FFF2-40B4-BE49-F238E27FC236}">
                <a16:creationId xmlns:a16="http://schemas.microsoft.com/office/drawing/2014/main" id="{9E7E1626-AACF-488B-8999-ACEC2A5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599" y="6445721"/>
            <a:ext cx="366979" cy="219456"/>
          </a:xfrm>
          <a:prstGeom prst="rect">
            <a:avLst/>
          </a:prstGeom>
        </p:spPr>
      </p:pic>
      <p:pic>
        <p:nvPicPr>
          <p:cNvPr id="88" name="Copyright1">
            <a:extLst>
              <a:ext uri="{FF2B5EF4-FFF2-40B4-BE49-F238E27FC236}">
                <a16:creationId xmlns:a16="http://schemas.microsoft.com/office/drawing/2014/main" id="{D279C8CD-9488-4A44-A4D2-4C5E7235B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8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1" r:id="rId6"/>
    <p:sldLayoutId id="2147483682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32F3E"/>
          </a:solidFill>
          <a:latin typeface="Amazon Ember display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mazon Ember Display"/>
        <a:buChar char="•"/>
        <a:defRPr lang="en-US" sz="2800" kern="1200" dirty="0">
          <a:solidFill>
            <a:srgbClr val="232F3E"/>
          </a:solidFill>
          <a:latin typeface="Amazon Ember display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2400" kern="1200" dirty="0">
          <a:solidFill>
            <a:srgbClr val="232F3E"/>
          </a:solidFill>
          <a:latin typeface="Amazon Ember display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2400" kern="1200" dirty="0">
          <a:solidFill>
            <a:srgbClr val="232F3E"/>
          </a:solidFill>
          <a:latin typeface="Amazon Ember display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1800" kern="1200" dirty="0">
          <a:solidFill>
            <a:srgbClr val="232F3E"/>
          </a:solidFill>
          <a:latin typeface="Amazon Ember display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2000" kern="1200" dirty="0">
          <a:solidFill>
            <a:srgbClr val="232F3E"/>
          </a:solidFill>
          <a:latin typeface="Amazon Ember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11416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amazon-kendra-langchain-extensions/tree/main/kendra_retriever_samples" TargetMode="External"/><Relationship Id="rId2" Type="http://schemas.openxmlformats.org/officeDocument/2006/relationships/hyperlink" Target="https://aws.amazon.com/blogs/machine-learning/quickly-build-high-accuracy-generative-ai-applications-on-enterprise-data-using-amazon-kendra-langchain-and-large-language-models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280F18-C51C-09D1-32D4-15F8BDE9C811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457199" y="1798917"/>
            <a:ext cx="8080131" cy="2195512"/>
          </a:xfrm>
        </p:spPr>
        <p:txBody>
          <a:bodyPr>
            <a:normAutofit/>
          </a:bodyPr>
          <a:lstStyle/>
          <a:p>
            <a:r>
              <a:rPr lang="en-US" b="0" dirty="0"/>
              <a:t>How to Build a Generative AI Application on AWS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F2F8D-DD81-7F1D-BB15-F73AC3486DC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199" y="4480558"/>
            <a:ext cx="8412479" cy="548641"/>
          </a:xfrm>
        </p:spPr>
        <p:txBody>
          <a:bodyPr/>
          <a:lstStyle/>
          <a:p>
            <a:r>
              <a:rPr lang="en-US" dirty="0"/>
              <a:t>Generative AI on AWS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4E6F1-2BAF-2DDC-6136-75863B99AC93}"/>
              </a:ext>
            </a:extLst>
          </p:cNvPr>
          <p:cNvSpPr>
            <a:spLocks noGrp="1"/>
          </p:cNvSpPr>
          <p:nvPr>
            <p:ph type="body" idx="98"/>
          </p:nvPr>
        </p:nvSpPr>
        <p:spPr>
          <a:xfrm>
            <a:off x="457199" y="5155171"/>
            <a:ext cx="8246126" cy="1209822"/>
          </a:xfrm>
        </p:spPr>
        <p:txBody>
          <a:bodyPr>
            <a:normAutofit fontScale="92500"/>
          </a:bodyPr>
          <a:lstStyle/>
          <a:p>
            <a:r>
              <a:rPr lang="en-US" dirty="0"/>
              <a:t>Chakravarthy Nagarajan, Principal ML Prototyping SA </a:t>
            </a:r>
          </a:p>
          <a:p>
            <a:r>
              <a:rPr lang="en-US" dirty="0"/>
              <a:t>Katie Standish, Senior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350748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Sustainability and Cost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2712" y="1222916"/>
            <a:ext cx="11466576" cy="409601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AWS Customer Carbon Footprint Tool to measure the estimated carbon emissions.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AWS Cost explorer to asses the overall solution cost.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Usage of AWS managed services.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Choose the right Instance type and model size. 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Quantization to reduce the overall model size without compromise in accuracy.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Use Amazon EC2 spot instances in Amazon Sagemaker with Checkpoint/Restart for model  Training/Tuning.</a:t>
            </a:r>
          </a:p>
          <a:p>
            <a:pPr marL="0" indent="0" algn="l">
              <a:spcAft>
                <a:spcPts val="1200"/>
              </a:spcAft>
              <a:buNone/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540F10-B245-E61A-2CA3-79071AAD4C1C}"/>
              </a:ext>
            </a:extLst>
          </p:cNvPr>
          <p:cNvGrpSpPr/>
          <p:nvPr/>
        </p:nvGrpSpPr>
        <p:grpSpPr>
          <a:xfrm>
            <a:off x="1393793" y="4809768"/>
            <a:ext cx="2007133" cy="2048232"/>
            <a:chOff x="7784757" y="1716798"/>
            <a:chExt cx="825047" cy="846142"/>
          </a:xfrm>
          <a:solidFill>
            <a:srgbClr val="92D050">
              <a:alpha val="14000"/>
            </a:srgb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018427-E014-9921-F03D-715868E38E9A}"/>
                </a:ext>
              </a:extLst>
            </p:cNvPr>
            <p:cNvSpPr/>
            <p:nvPr/>
          </p:nvSpPr>
          <p:spPr>
            <a:xfrm>
              <a:off x="8121285" y="2129104"/>
              <a:ext cx="10381" cy="52676"/>
            </a:xfrm>
            <a:custGeom>
              <a:avLst/>
              <a:gdLst>
                <a:gd name="connsiteX0" fmla="*/ 0 w 18516"/>
                <a:gd name="connsiteY0" fmla="*/ 0 h 93954"/>
                <a:gd name="connsiteX1" fmla="*/ 18517 w 18516"/>
                <a:gd name="connsiteY1" fmla="*/ 93955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16" h="93954">
                  <a:moveTo>
                    <a:pt x="0" y="0"/>
                  </a:moveTo>
                  <a:cubicBezTo>
                    <a:pt x="4115" y="34976"/>
                    <a:pt x="8230" y="56921"/>
                    <a:pt x="18517" y="93955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1F7737B-34DD-11BF-9984-630C0A8E49F8}"/>
                </a:ext>
              </a:extLst>
            </p:cNvPr>
            <p:cNvSpPr/>
            <p:nvPr/>
          </p:nvSpPr>
          <p:spPr>
            <a:xfrm>
              <a:off x="8301231" y="1877641"/>
              <a:ext cx="33451" cy="110736"/>
            </a:xfrm>
            <a:custGeom>
              <a:avLst/>
              <a:gdLst>
                <a:gd name="connsiteX0" fmla="*/ 59665 w 59664"/>
                <a:gd name="connsiteY0" fmla="*/ 197510 h 197510"/>
                <a:gd name="connsiteX1" fmla="*/ 0 w 59664"/>
                <a:gd name="connsiteY1" fmla="*/ 0 h 1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64" h="197510">
                  <a:moveTo>
                    <a:pt x="59665" y="197510"/>
                  </a:moveTo>
                  <a:cubicBezTo>
                    <a:pt x="49378" y="134417"/>
                    <a:pt x="30861" y="67894"/>
                    <a:pt x="0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5499BD7-D29A-3EF5-86CF-2213B24A33A5}"/>
                </a:ext>
              </a:extLst>
            </p:cNvPr>
            <p:cNvSpPr/>
            <p:nvPr/>
          </p:nvSpPr>
          <p:spPr>
            <a:xfrm>
              <a:off x="8324686" y="2038362"/>
              <a:ext cx="15886" cy="143034"/>
            </a:xfrm>
            <a:custGeom>
              <a:avLst/>
              <a:gdLst>
                <a:gd name="connsiteX0" fmla="*/ 0 w 28335"/>
                <a:gd name="connsiteY0" fmla="*/ 255118 h 255117"/>
                <a:gd name="connsiteX1" fmla="*/ 27432 w 28335"/>
                <a:gd name="connsiteY1" fmla="*/ 0 h 25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35" h="255117">
                  <a:moveTo>
                    <a:pt x="0" y="255118"/>
                  </a:moveTo>
                  <a:cubicBezTo>
                    <a:pt x="17145" y="188595"/>
                    <a:pt x="32233" y="100813"/>
                    <a:pt x="27432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6E2CD3B-7A73-A5CF-1121-1223875F7911}"/>
                </a:ext>
              </a:extLst>
            </p:cNvPr>
            <p:cNvSpPr/>
            <p:nvPr/>
          </p:nvSpPr>
          <p:spPr>
            <a:xfrm>
              <a:off x="8157428" y="2071813"/>
              <a:ext cx="272995" cy="3845"/>
            </a:xfrm>
            <a:custGeom>
              <a:avLst/>
              <a:gdLst>
                <a:gd name="connsiteX0" fmla="*/ 486918 w 486918"/>
                <a:gd name="connsiteY0" fmla="*/ 0 h 6858"/>
                <a:gd name="connsiteX1" fmla="*/ 0 w 486918"/>
                <a:gd name="connsiteY1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918" h="6858">
                  <a:moveTo>
                    <a:pt x="486918" y="0"/>
                  </a:moveTo>
                  <a:lnTo>
                    <a:pt x="0" y="0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1DF266E-911E-9484-ECA8-888B1A313AE1}"/>
                </a:ext>
              </a:extLst>
            </p:cNvPr>
            <p:cNvSpPr/>
            <p:nvPr/>
          </p:nvSpPr>
          <p:spPr>
            <a:xfrm>
              <a:off x="8229330" y="1863414"/>
              <a:ext cx="3845" cy="124963"/>
            </a:xfrm>
            <a:custGeom>
              <a:avLst/>
              <a:gdLst>
                <a:gd name="connsiteX0" fmla="*/ 0 w 6858"/>
                <a:gd name="connsiteY0" fmla="*/ 222885 h 222885"/>
                <a:gd name="connsiteX1" fmla="*/ 0 w 6858"/>
                <a:gd name="connsiteY1" fmla="*/ 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" h="222885">
                  <a:moveTo>
                    <a:pt x="0" y="222885"/>
                  </a:moveTo>
                  <a:lnTo>
                    <a:pt x="0" y="0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656725A-DC3B-A8DC-9A8D-798851FA743E}"/>
                </a:ext>
              </a:extLst>
            </p:cNvPr>
            <p:cNvSpPr/>
            <p:nvPr/>
          </p:nvSpPr>
          <p:spPr>
            <a:xfrm>
              <a:off x="8229330" y="2042976"/>
              <a:ext cx="3845" cy="149570"/>
            </a:xfrm>
            <a:custGeom>
              <a:avLst/>
              <a:gdLst>
                <a:gd name="connsiteX0" fmla="*/ 0 w 6858"/>
                <a:gd name="connsiteY0" fmla="*/ 266776 h 266776"/>
                <a:gd name="connsiteX1" fmla="*/ 0 w 6858"/>
                <a:gd name="connsiteY1" fmla="*/ 0 h 26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" h="266776">
                  <a:moveTo>
                    <a:pt x="0" y="266776"/>
                  </a:moveTo>
                  <a:lnTo>
                    <a:pt x="0" y="0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50D64C-976D-2A78-CDA9-7E98F72DC710}"/>
                </a:ext>
              </a:extLst>
            </p:cNvPr>
            <p:cNvSpPr/>
            <p:nvPr/>
          </p:nvSpPr>
          <p:spPr>
            <a:xfrm>
              <a:off x="8161658" y="1945512"/>
              <a:ext cx="251847" cy="42865"/>
            </a:xfrm>
            <a:custGeom>
              <a:avLst/>
              <a:gdLst>
                <a:gd name="connsiteX0" fmla="*/ 449199 w 449198"/>
                <a:gd name="connsiteY0" fmla="*/ 76454 h 76454"/>
                <a:gd name="connsiteX1" fmla="*/ 0 w 449198"/>
                <a:gd name="connsiteY1" fmla="*/ 7874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198" h="76454">
                  <a:moveTo>
                    <a:pt x="449199" y="76454"/>
                  </a:moveTo>
                  <a:cubicBezTo>
                    <a:pt x="449199" y="76454"/>
                    <a:pt x="248260" y="-29159"/>
                    <a:pt x="0" y="7874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F577564-E815-F5B4-6831-4C970DDEB843}"/>
                </a:ext>
              </a:extLst>
            </p:cNvPr>
            <p:cNvSpPr/>
            <p:nvPr/>
          </p:nvSpPr>
          <p:spPr>
            <a:xfrm>
              <a:off x="7956834" y="2139870"/>
              <a:ext cx="350934" cy="81898"/>
            </a:xfrm>
            <a:custGeom>
              <a:avLst/>
              <a:gdLst>
                <a:gd name="connsiteX0" fmla="*/ 87578 w 625931"/>
                <a:gd name="connsiteY0" fmla="*/ 0 h 146075"/>
                <a:gd name="connsiteX1" fmla="*/ 53974 w 625931"/>
                <a:gd name="connsiteY1" fmla="*/ 4115 h 146075"/>
                <a:gd name="connsiteX2" fmla="*/ 42315 w 625931"/>
                <a:gd name="connsiteY2" fmla="*/ 146075 h 146075"/>
                <a:gd name="connsiteX3" fmla="*/ 625931 w 625931"/>
                <a:gd name="connsiteY3" fmla="*/ 146075 h 1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931" h="146075">
                  <a:moveTo>
                    <a:pt x="87578" y="0"/>
                  </a:moveTo>
                  <a:lnTo>
                    <a:pt x="53974" y="4115"/>
                  </a:lnTo>
                  <a:cubicBezTo>
                    <a:pt x="-11177" y="15088"/>
                    <a:pt x="-20092" y="121387"/>
                    <a:pt x="42315" y="146075"/>
                  </a:cubicBezTo>
                  <a:lnTo>
                    <a:pt x="625931" y="146075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custDash>
                <a:ds d="300000" sp="450000"/>
              </a:custDash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DFDC739-26D8-4F3E-47DE-93C298BB5171}"/>
                </a:ext>
              </a:extLst>
            </p:cNvPr>
            <p:cNvSpPr/>
            <p:nvPr/>
          </p:nvSpPr>
          <p:spPr>
            <a:xfrm>
              <a:off x="7792466" y="2209166"/>
              <a:ext cx="133905" cy="235849"/>
            </a:xfrm>
            <a:custGeom>
              <a:avLst/>
              <a:gdLst>
                <a:gd name="connsiteX0" fmla="*/ 0 w 166649"/>
                <a:gd name="connsiteY0" fmla="*/ 0 h 293522"/>
                <a:gd name="connsiteX1" fmla="*/ 166649 w 166649"/>
                <a:gd name="connsiteY1" fmla="*/ 293522 h 29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649" h="293522">
                  <a:moveTo>
                    <a:pt x="0" y="0"/>
                  </a:moveTo>
                  <a:cubicBezTo>
                    <a:pt x="16459" y="92583"/>
                    <a:pt x="58979" y="208483"/>
                    <a:pt x="166649" y="293522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4F12C9B-1301-AE9D-1ACE-C1931DAEB476}"/>
                </a:ext>
              </a:extLst>
            </p:cNvPr>
            <p:cNvSpPr/>
            <p:nvPr/>
          </p:nvSpPr>
          <p:spPr>
            <a:xfrm>
              <a:off x="7784757" y="1764469"/>
              <a:ext cx="224823" cy="391246"/>
            </a:xfrm>
            <a:custGeom>
              <a:avLst/>
              <a:gdLst>
                <a:gd name="connsiteX0" fmla="*/ 279799 w 279799"/>
                <a:gd name="connsiteY0" fmla="*/ 0 h 486918"/>
                <a:gd name="connsiteX1" fmla="*/ 255110 w 279799"/>
                <a:gd name="connsiteY1" fmla="*/ 13716 h 486918"/>
                <a:gd name="connsiteX2" fmla="*/ 2050 w 279799"/>
                <a:gd name="connsiteY2" fmla="*/ 404622 h 486918"/>
                <a:gd name="connsiteX3" fmla="*/ 1364 w 279799"/>
                <a:gd name="connsiteY3" fmla="*/ 486918 h 48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99" h="486918">
                  <a:moveTo>
                    <a:pt x="279799" y="0"/>
                  </a:moveTo>
                  <a:cubicBezTo>
                    <a:pt x="271570" y="4115"/>
                    <a:pt x="263340" y="8915"/>
                    <a:pt x="255110" y="13716"/>
                  </a:cubicBezTo>
                  <a:cubicBezTo>
                    <a:pt x="147440" y="76124"/>
                    <a:pt x="21253" y="216027"/>
                    <a:pt x="2050" y="404622"/>
                  </a:cubicBezTo>
                  <a:cubicBezTo>
                    <a:pt x="2050" y="404622"/>
                    <a:pt x="-2065" y="437540"/>
                    <a:pt x="1364" y="486918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A5D9DD-D766-002C-EE07-2E405777980C}"/>
                </a:ext>
              </a:extLst>
            </p:cNvPr>
            <p:cNvSpPr/>
            <p:nvPr/>
          </p:nvSpPr>
          <p:spPr>
            <a:xfrm>
              <a:off x="8057521" y="1716798"/>
              <a:ext cx="478863" cy="178269"/>
            </a:xfrm>
            <a:custGeom>
              <a:avLst/>
              <a:gdLst>
                <a:gd name="connsiteX0" fmla="*/ 595960 w 595960"/>
                <a:gd name="connsiteY0" fmla="*/ 221862 h 221861"/>
                <a:gd name="connsiteX1" fmla="*/ 0 w 595960"/>
                <a:gd name="connsiteY1" fmla="*/ 32581 h 2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960" h="221861">
                  <a:moveTo>
                    <a:pt x="595960" y="221862"/>
                  </a:moveTo>
                  <a:cubicBezTo>
                    <a:pt x="508178" y="84702"/>
                    <a:pt x="267462" y="-68231"/>
                    <a:pt x="0" y="32581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9F38684-7F7B-7571-8D80-A8A16835A8F7}"/>
                </a:ext>
              </a:extLst>
            </p:cNvPr>
            <p:cNvSpPr/>
            <p:nvPr/>
          </p:nvSpPr>
          <p:spPr>
            <a:xfrm>
              <a:off x="8477973" y="1837758"/>
              <a:ext cx="73840" cy="67228"/>
            </a:xfrm>
            <a:custGeom>
              <a:avLst/>
              <a:gdLst>
                <a:gd name="connsiteX0" fmla="*/ 91897 w 91897"/>
                <a:gd name="connsiteY0" fmla="*/ 2057 h 83667"/>
                <a:gd name="connsiteX1" fmla="*/ 78181 w 91897"/>
                <a:gd name="connsiteY1" fmla="*/ 0 h 83667"/>
                <a:gd name="connsiteX2" fmla="*/ 68580 w 91897"/>
                <a:gd name="connsiteY2" fmla="*/ 67208 h 83667"/>
                <a:gd name="connsiteX3" fmla="*/ 2743 w 91897"/>
                <a:gd name="connsiteY3" fmla="*/ 52807 h 83667"/>
                <a:gd name="connsiteX4" fmla="*/ 0 w 91897"/>
                <a:gd name="connsiteY4" fmla="*/ 65837 h 83667"/>
                <a:gd name="connsiteX5" fmla="*/ 80239 w 91897"/>
                <a:gd name="connsiteY5" fmla="*/ 83668 h 8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897" h="83667">
                  <a:moveTo>
                    <a:pt x="91897" y="2057"/>
                  </a:moveTo>
                  <a:lnTo>
                    <a:pt x="78181" y="0"/>
                  </a:lnTo>
                  <a:lnTo>
                    <a:pt x="68580" y="67208"/>
                  </a:lnTo>
                  <a:lnTo>
                    <a:pt x="2743" y="52807"/>
                  </a:lnTo>
                  <a:lnTo>
                    <a:pt x="0" y="65837"/>
                  </a:lnTo>
                  <a:lnTo>
                    <a:pt x="80239" y="83668"/>
                  </a:ln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1BB14B7-1E8D-C039-723C-5417A791ACC2}"/>
                </a:ext>
              </a:extLst>
            </p:cNvPr>
            <p:cNvSpPr/>
            <p:nvPr/>
          </p:nvSpPr>
          <p:spPr>
            <a:xfrm>
              <a:off x="8590938" y="2010237"/>
              <a:ext cx="18866" cy="145477"/>
            </a:xfrm>
            <a:custGeom>
              <a:avLst/>
              <a:gdLst>
                <a:gd name="connsiteX0" fmla="*/ 22631 w 23479"/>
                <a:gd name="connsiteY0" fmla="*/ 181051 h 181051"/>
                <a:gd name="connsiteX1" fmla="*/ 0 w 23479"/>
                <a:gd name="connsiteY1" fmla="*/ 0 h 18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79" h="181051">
                  <a:moveTo>
                    <a:pt x="22631" y="181051"/>
                  </a:moveTo>
                  <a:cubicBezTo>
                    <a:pt x="26060" y="124816"/>
                    <a:pt x="19202" y="63779"/>
                    <a:pt x="0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F04955D-7FEC-B2D8-6383-8CCF56C73CCC}"/>
                </a:ext>
              </a:extLst>
            </p:cNvPr>
            <p:cNvSpPr/>
            <p:nvPr/>
          </p:nvSpPr>
          <p:spPr>
            <a:xfrm>
              <a:off x="8577713" y="2189329"/>
              <a:ext cx="28654" cy="100291"/>
            </a:xfrm>
            <a:custGeom>
              <a:avLst/>
              <a:gdLst>
                <a:gd name="connsiteX0" fmla="*/ 0 w 35661"/>
                <a:gd name="connsiteY0" fmla="*/ 124816 h 124815"/>
                <a:gd name="connsiteX1" fmla="*/ 35662 w 35661"/>
                <a:gd name="connsiteY1" fmla="*/ 0 h 12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61" h="124815">
                  <a:moveTo>
                    <a:pt x="0" y="124816"/>
                  </a:moveTo>
                  <a:cubicBezTo>
                    <a:pt x="16459" y="86411"/>
                    <a:pt x="28804" y="44577"/>
                    <a:pt x="35662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0E973C8-ED69-ED6E-2A8A-08726E70DD40}"/>
                </a:ext>
              </a:extLst>
            </p:cNvPr>
            <p:cNvSpPr/>
            <p:nvPr/>
          </p:nvSpPr>
          <p:spPr>
            <a:xfrm>
              <a:off x="8023907" y="2327642"/>
              <a:ext cx="535620" cy="218798"/>
            </a:xfrm>
            <a:custGeom>
              <a:avLst/>
              <a:gdLst>
                <a:gd name="connsiteX0" fmla="*/ 0 w 666597"/>
                <a:gd name="connsiteY0" fmla="*/ 223571 h 272301"/>
                <a:gd name="connsiteX1" fmla="*/ 473888 w 666597"/>
                <a:gd name="connsiteY1" fmla="*/ 199568 h 272301"/>
                <a:gd name="connsiteX2" fmla="*/ 666598 w 666597"/>
                <a:gd name="connsiteY2" fmla="*/ 0 h 27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597" h="272301">
                  <a:moveTo>
                    <a:pt x="0" y="223571"/>
                  </a:moveTo>
                  <a:cubicBezTo>
                    <a:pt x="130302" y="284607"/>
                    <a:pt x="299009" y="300380"/>
                    <a:pt x="473888" y="199568"/>
                  </a:cubicBezTo>
                  <a:cubicBezTo>
                    <a:pt x="541096" y="160477"/>
                    <a:pt x="615163" y="91897"/>
                    <a:pt x="666598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A0243F-53F3-EE9B-76D2-E2B5920E2673}"/>
                </a:ext>
              </a:extLst>
            </p:cNvPr>
            <p:cNvSpPr/>
            <p:nvPr/>
          </p:nvSpPr>
          <p:spPr>
            <a:xfrm>
              <a:off x="8012886" y="2480283"/>
              <a:ext cx="66126" cy="82657"/>
            </a:xfrm>
            <a:custGeom>
              <a:avLst/>
              <a:gdLst>
                <a:gd name="connsiteX0" fmla="*/ 32233 w 82296"/>
                <a:gd name="connsiteY0" fmla="*/ 102870 h 102870"/>
                <a:gd name="connsiteX1" fmla="*/ 45263 w 82296"/>
                <a:gd name="connsiteY1" fmla="*/ 97384 h 102870"/>
                <a:gd name="connsiteX2" fmla="*/ 18517 w 82296"/>
                <a:gd name="connsiteY2" fmla="*/ 34976 h 102870"/>
                <a:gd name="connsiteX3" fmla="*/ 82296 w 82296"/>
                <a:gd name="connsiteY3" fmla="*/ 13030 h 102870"/>
                <a:gd name="connsiteX4" fmla="*/ 78181 w 82296"/>
                <a:gd name="connsiteY4" fmla="*/ 0 h 102870"/>
                <a:gd name="connsiteX5" fmla="*/ 0 w 82296"/>
                <a:gd name="connsiteY5" fmla="*/ 26746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96" h="102870">
                  <a:moveTo>
                    <a:pt x="32233" y="102870"/>
                  </a:moveTo>
                  <a:lnTo>
                    <a:pt x="45263" y="97384"/>
                  </a:lnTo>
                  <a:lnTo>
                    <a:pt x="18517" y="34976"/>
                  </a:lnTo>
                  <a:lnTo>
                    <a:pt x="82296" y="13030"/>
                  </a:lnTo>
                  <a:lnTo>
                    <a:pt x="78181" y="0"/>
                  </a:lnTo>
                  <a:lnTo>
                    <a:pt x="0" y="26746"/>
                  </a:ln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21" name="Graphic 2" descr="Leaf">
              <a:extLst>
                <a:ext uri="{FF2B5EF4-FFF2-40B4-BE49-F238E27FC236}">
                  <a16:creationId xmlns:a16="http://schemas.microsoft.com/office/drawing/2014/main" id="{EBBB923D-8E94-D4C9-C5C9-3CE99A5C7A24}"/>
                </a:ext>
              </a:extLst>
            </p:cNvPr>
            <p:cNvSpPr/>
            <p:nvPr/>
          </p:nvSpPr>
          <p:spPr>
            <a:xfrm rot="21167804">
              <a:off x="7968936" y="1913048"/>
              <a:ext cx="175916" cy="168731"/>
            </a:xfrm>
            <a:custGeom>
              <a:avLst/>
              <a:gdLst>
                <a:gd name="connsiteX0" fmla="*/ 314325 w 676275"/>
                <a:gd name="connsiteY0" fmla="*/ 57150 h 648652"/>
                <a:gd name="connsiteX1" fmla="*/ 47625 w 676275"/>
                <a:gd name="connsiteY1" fmla="*/ 323850 h 648652"/>
                <a:gd name="connsiteX2" fmla="*/ 80963 w 676275"/>
                <a:gd name="connsiteY2" fmla="*/ 452438 h 648652"/>
                <a:gd name="connsiteX3" fmla="*/ 146685 w 676275"/>
                <a:gd name="connsiteY3" fmla="*/ 387668 h 648652"/>
                <a:gd name="connsiteX4" fmla="*/ 336233 w 676275"/>
                <a:gd name="connsiteY4" fmla="*/ 232410 h 648652"/>
                <a:gd name="connsiteX5" fmla="*/ 348615 w 676275"/>
                <a:gd name="connsiteY5" fmla="*/ 227648 h 648652"/>
                <a:gd name="connsiteX6" fmla="*/ 367665 w 676275"/>
                <a:gd name="connsiteY6" fmla="*/ 246698 h 648652"/>
                <a:gd name="connsiteX7" fmla="*/ 360045 w 676275"/>
                <a:gd name="connsiteY7" fmla="*/ 261938 h 648652"/>
                <a:gd name="connsiteX8" fmla="*/ 360045 w 676275"/>
                <a:gd name="connsiteY8" fmla="*/ 261938 h 648652"/>
                <a:gd name="connsiteX9" fmla="*/ 86678 w 676275"/>
                <a:gd name="connsiteY9" fmla="*/ 502920 h 648652"/>
                <a:gd name="connsiteX10" fmla="*/ 71438 w 676275"/>
                <a:gd name="connsiteY10" fmla="*/ 520065 h 648652"/>
                <a:gd name="connsiteX11" fmla="*/ 71438 w 676275"/>
                <a:gd name="connsiteY11" fmla="*/ 520065 h 648652"/>
                <a:gd name="connsiteX12" fmla="*/ 0 w 676275"/>
                <a:gd name="connsiteY12" fmla="*/ 648653 h 648652"/>
                <a:gd name="connsiteX13" fmla="*/ 57150 w 676275"/>
                <a:gd name="connsiteY13" fmla="*/ 648653 h 648652"/>
                <a:gd name="connsiteX14" fmla="*/ 140970 w 676275"/>
                <a:gd name="connsiteY14" fmla="*/ 527685 h 648652"/>
                <a:gd name="connsiteX15" fmla="*/ 314325 w 676275"/>
                <a:gd name="connsiteY15" fmla="*/ 591503 h 648652"/>
                <a:gd name="connsiteX16" fmla="*/ 446723 w 676275"/>
                <a:gd name="connsiteY16" fmla="*/ 556260 h 648652"/>
                <a:gd name="connsiteX17" fmla="*/ 446723 w 676275"/>
                <a:gd name="connsiteY17" fmla="*/ 556260 h 648652"/>
                <a:gd name="connsiteX18" fmla="*/ 676275 w 676275"/>
                <a:gd name="connsiteY18" fmla="*/ 0 h 648652"/>
                <a:gd name="connsiteX19" fmla="*/ 314325 w 676275"/>
                <a:gd name="connsiteY19" fmla="*/ 57150 h 648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275" h="648652">
                  <a:moveTo>
                    <a:pt x="314325" y="57150"/>
                  </a:moveTo>
                  <a:cubicBezTo>
                    <a:pt x="166688" y="57150"/>
                    <a:pt x="47625" y="176213"/>
                    <a:pt x="47625" y="323850"/>
                  </a:cubicBezTo>
                  <a:cubicBezTo>
                    <a:pt x="47625" y="370523"/>
                    <a:pt x="60007" y="414338"/>
                    <a:pt x="80963" y="452438"/>
                  </a:cubicBezTo>
                  <a:cubicBezTo>
                    <a:pt x="100965" y="431483"/>
                    <a:pt x="122873" y="410528"/>
                    <a:pt x="146685" y="387668"/>
                  </a:cubicBezTo>
                  <a:cubicBezTo>
                    <a:pt x="206693" y="331470"/>
                    <a:pt x="277178" y="274320"/>
                    <a:pt x="336233" y="232410"/>
                  </a:cubicBezTo>
                  <a:cubicBezTo>
                    <a:pt x="340043" y="229552"/>
                    <a:pt x="343853" y="227648"/>
                    <a:pt x="348615" y="227648"/>
                  </a:cubicBezTo>
                  <a:cubicBezTo>
                    <a:pt x="359093" y="227648"/>
                    <a:pt x="367665" y="236220"/>
                    <a:pt x="367665" y="246698"/>
                  </a:cubicBezTo>
                  <a:cubicBezTo>
                    <a:pt x="367665" y="253365"/>
                    <a:pt x="364808" y="258127"/>
                    <a:pt x="360045" y="261938"/>
                  </a:cubicBezTo>
                  <a:lnTo>
                    <a:pt x="360045" y="261938"/>
                  </a:lnTo>
                  <a:cubicBezTo>
                    <a:pt x="275273" y="322898"/>
                    <a:pt x="162878" y="417195"/>
                    <a:pt x="86678" y="502920"/>
                  </a:cubicBezTo>
                  <a:cubicBezTo>
                    <a:pt x="86678" y="502920"/>
                    <a:pt x="76200" y="514350"/>
                    <a:pt x="71438" y="520065"/>
                  </a:cubicBezTo>
                  <a:lnTo>
                    <a:pt x="71438" y="520065"/>
                  </a:lnTo>
                  <a:cubicBezTo>
                    <a:pt x="28575" y="570548"/>
                    <a:pt x="0" y="616268"/>
                    <a:pt x="0" y="648653"/>
                  </a:cubicBezTo>
                  <a:lnTo>
                    <a:pt x="57150" y="648653"/>
                  </a:lnTo>
                  <a:cubicBezTo>
                    <a:pt x="57150" y="627698"/>
                    <a:pt x="90488" y="581978"/>
                    <a:pt x="140970" y="527685"/>
                  </a:cubicBezTo>
                  <a:cubicBezTo>
                    <a:pt x="187643" y="567690"/>
                    <a:pt x="247650" y="591503"/>
                    <a:pt x="314325" y="591503"/>
                  </a:cubicBezTo>
                  <a:cubicBezTo>
                    <a:pt x="361950" y="591503"/>
                    <a:pt x="407670" y="579120"/>
                    <a:pt x="446723" y="556260"/>
                  </a:cubicBezTo>
                  <a:lnTo>
                    <a:pt x="446723" y="556260"/>
                  </a:lnTo>
                  <a:cubicBezTo>
                    <a:pt x="650558" y="442913"/>
                    <a:pt x="676275" y="234315"/>
                    <a:pt x="676275" y="0"/>
                  </a:cubicBezTo>
                  <a:cubicBezTo>
                    <a:pt x="676275" y="0"/>
                    <a:pt x="454343" y="60960"/>
                    <a:pt x="314325" y="57150"/>
                  </a:cubicBez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EF87ABA-D3AE-CCB7-5E63-6678707F1655}"/>
                </a:ext>
              </a:extLst>
            </p:cNvPr>
            <p:cNvSpPr/>
            <p:nvPr/>
          </p:nvSpPr>
          <p:spPr>
            <a:xfrm rot="21167804">
              <a:off x="7999330" y="2011151"/>
              <a:ext cx="104174" cy="66319"/>
            </a:xfrm>
            <a:prstGeom prst="arc">
              <a:avLst/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8D0618E-E5F6-10E8-D9F3-62F3503A6173}"/>
                </a:ext>
              </a:extLst>
            </p:cNvPr>
            <p:cNvSpPr/>
            <p:nvPr/>
          </p:nvSpPr>
          <p:spPr>
            <a:xfrm>
              <a:off x="8199723" y="1863414"/>
              <a:ext cx="216473" cy="126885"/>
            </a:xfrm>
            <a:custGeom>
              <a:avLst/>
              <a:gdLst>
                <a:gd name="connsiteX0" fmla="*/ 386105 w 386105"/>
                <a:gd name="connsiteY0" fmla="*/ 226314 h 226313"/>
                <a:gd name="connsiteX1" fmla="*/ 52807 w 386105"/>
                <a:gd name="connsiteY1" fmla="*/ 0 h 226313"/>
                <a:gd name="connsiteX2" fmla="*/ 0 w 386105"/>
                <a:gd name="connsiteY2" fmla="*/ 4115 h 22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105" h="226313">
                  <a:moveTo>
                    <a:pt x="386105" y="226314"/>
                  </a:moveTo>
                  <a:cubicBezTo>
                    <a:pt x="333299" y="93955"/>
                    <a:pt x="203683" y="0"/>
                    <a:pt x="52807" y="0"/>
                  </a:cubicBezTo>
                  <a:cubicBezTo>
                    <a:pt x="34976" y="0"/>
                    <a:pt x="17145" y="1372"/>
                    <a:pt x="0" y="4115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6D2386E-8C4F-8EFE-9917-9CA7AAD95362}"/>
                </a:ext>
              </a:extLst>
            </p:cNvPr>
            <p:cNvSpPr/>
            <p:nvPr/>
          </p:nvSpPr>
          <p:spPr>
            <a:xfrm>
              <a:off x="8129360" y="2043360"/>
              <a:ext cx="301063" cy="222626"/>
            </a:xfrm>
            <a:custGeom>
              <a:avLst/>
              <a:gdLst>
                <a:gd name="connsiteX0" fmla="*/ 0 w 536981"/>
                <a:gd name="connsiteY0" fmla="*/ 349758 h 397078"/>
                <a:gd name="connsiteX1" fmla="*/ 178308 w 536981"/>
                <a:gd name="connsiteY1" fmla="*/ 397078 h 397078"/>
                <a:gd name="connsiteX2" fmla="*/ 536981 w 536981"/>
                <a:gd name="connsiteY2" fmla="*/ 38405 h 397078"/>
                <a:gd name="connsiteX3" fmla="*/ 534924 w 536981"/>
                <a:gd name="connsiteY3" fmla="*/ 0 h 39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981" h="397078">
                  <a:moveTo>
                    <a:pt x="0" y="349758"/>
                  </a:moveTo>
                  <a:cubicBezTo>
                    <a:pt x="52121" y="379933"/>
                    <a:pt x="113157" y="397078"/>
                    <a:pt x="178308" y="397078"/>
                  </a:cubicBezTo>
                  <a:cubicBezTo>
                    <a:pt x="376504" y="397078"/>
                    <a:pt x="536981" y="236601"/>
                    <a:pt x="536981" y="38405"/>
                  </a:cubicBezTo>
                  <a:cubicBezTo>
                    <a:pt x="536981" y="25375"/>
                    <a:pt x="536296" y="12344"/>
                    <a:pt x="534924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1D62B01-F8DE-E6B3-6934-1FD72DD8ABB7}"/>
                </a:ext>
              </a:extLst>
            </p:cNvPr>
            <p:cNvSpPr/>
            <p:nvPr/>
          </p:nvSpPr>
          <p:spPr>
            <a:xfrm>
              <a:off x="8035926" y="2120261"/>
              <a:ext cx="41141" cy="76131"/>
            </a:xfrm>
            <a:custGeom>
              <a:avLst/>
              <a:gdLst>
                <a:gd name="connsiteX0" fmla="*/ 0 w 73380"/>
                <a:gd name="connsiteY0" fmla="*/ 0 h 135788"/>
                <a:gd name="connsiteX1" fmla="*/ 73381 w 73380"/>
                <a:gd name="connsiteY1" fmla="*/ 135788 h 13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80" h="135788">
                  <a:moveTo>
                    <a:pt x="0" y="0"/>
                  </a:moveTo>
                  <a:cubicBezTo>
                    <a:pt x="14402" y="50749"/>
                    <a:pt x="39776" y="96698"/>
                    <a:pt x="73381" y="135788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A28641D-818C-656D-60C2-8A8993C5D7DF}"/>
                </a:ext>
              </a:extLst>
            </p:cNvPr>
            <p:cNvSpPr/>
            <p:nvPr/>
          </p:nvSpPr>
          <p:spPr>
            <a:xfrm>
              <a:off x="8046692" y="2149867"/>
              <a:ext cx="364890" cy="42893"/>
            </a:xfrm>
            <a:custGeom>
              <a:avLst/>
              <a:gdLst>
                <a:gd name="connsiteX0" fmla="*/ 650824 w 650824"/>
                <a:gd name="connsiteY0" fmla="*/ 0 h 76504"/>
                <a:gd name="connsiteX1" fmla="*/ 0 w 650824"/>
                <a:gd name="connsiteY1" fmla="*/ 0 h 7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824" h="76504">
                  <a:moveTo>
                    <a:pt x="650824" y="0"/>
                  </a:moveTo>
                  <a:cubicBezTo>
                    <a:pt x="650824" y="0"/>
                    <a:pt x="334670" y="172136"/>
                    <a:pt x="0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1DBEDE7-3A1B-32C9-48B5-CC6BEB592BE8}"/>
                </a:ext>
              </a:extLst>
            </p:cNvPr>
            <p:cNvSpPr/>
            <p:nvPr/>
          </p:nvSpPr>
          <p:spPr>
            <a:xfrm>
              <a:off x="8175500" y="2014138"/>
              <a:ext cx="331661" cy="83436"/>
            </a:xfrm>
            <a:custGeom>
              <a:avLst/>
              <a:gdLst>
                <a:gd name="connsiteX0" fmla="*/ 0 w 591555"/>
                <a:gd name="connsiteY0" fmla="*/ 6858 h 148818"/>
                <a:gd name="connsiteX1" fmla="*/ 533552 w 591555"/>
                <a:gd name="connsiteY1" fmla="*/ 0 h 148818"/>
                <a:gd name="connsiteX2" fmla="*/ 528066 w 591555"/>
                <a:gd name="connsiteY2" fmla="*/ 144704 h 148818"/>
                <a:gd name="connsiteX3" fmla="*/ 480746 w 591555"/>
                <a:gd name="connsiteY3" fmla="*/ 148819 h 14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55" h="148818">
                  <a:moveTo>
                    <a:pt x="0" y="6858"/>
                  </a:moveTo>
                  <a:lnTo>
                    <a:pt x="533552" y="0"/>
                  </a:lnTo>
                  <a:cubicBezTo>
                    <a:pt x="613791" y="17145"/>
                    <a:pt x="609676" y="133045"/>
                    <a:pt x="528066" y="144704"/>
                  </a:cubicBezTo>
                  <a:lnTo>
                    <a:pt x="480746" y="148819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30C6FD50-644C-68EC-6364-96549D542578}"/>
                </a:ext>
              </a:extLst>
            </p:cNvPr>
            <p:cNvSpPr/>
            <p:nvPr/>
          </p:nvSpPr>
          <p:spPr>
            <a:xfrm rot="20337534">
              <a:off x="8029600" y="1972685"/>
              <a:ext cx="104174" cy="66319"/>
            </a:xfrm>
            <a:prstGeom prst="arc">
              <a:avLst/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B34084C-88B9-D7E5-DEDB-FC4FF416E306}"/>
                </a:ext>
              </a:extLst>
            </p:cNvPr>
            <p:cNvSpPr/>
            <p:nvPr/>
          </p:nvSpPr>
          <p:spPr>
            <a:xfrm rot="1373879">
              <a:off x="7962547" y="1968852"/>
              <a:ext cx="58912" cy="43109"/>
            </a:xfrm>
            <a:prstGeom prst="arc">
              <a:avLst/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F6C90CF-CE46-8754-51C7-91BF668BAE78}"/>
                </a:ext>
              </a:extLst>
            </p:cNvPr>
            <p:cNvSpPr/>
            <p:nvPr/>
          </p:nvSpPr>
          <p:spPr>
            <a:xfrm rot="2110039">
              <a:off x="7989509" y="1938971"/>
              <a:ext cx="68943" cy="44577"/>
            </a:xfrm>
            <a:prstGeom prst="arc">
              <a:avLst>
                <a:gd name="adj1" fmla="val 16200000"/>
                <a:gd name="adj2" fmla="val 20279684"/>
              </a:avLst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87" descr="Open hand">
              <a:extLst>
                <a:ext uri="{FF2B5EF4-FFF2-40B4-BE49-F238E27FC236}">
                  <a16:creationId xmlns:a16="http://schemas.microsoft.com/office/drawing/2014/main" id="{E2478F72-612B-20C3-B5B8-155D98A6FB50}"/>
                </a:ext>
              </a:extLst>
            </p:cNvPr>
            <p:cNvSpPr/>
            <p:nvPr/>
          </p:nvSpPr>
          <p:spPr>
            <a:xfrm rot="553458">
              <a:off x="7871563" y="2235193"/>
              <a:ext cx="507519" cy="199942"/>
            </a:xfrm>
            <a:custGeom>
              <a:avLst/>
              <a:gdLst>
                <a:gd name="connsiteX0" fmla="*/ 838200 w 838200"/>
                <a:gd name="connsiteY0" fmla="*/ 38100 h 352425"/>
                <a:gd name="connsiteX1" fmla="*/ 800100 w 838200"/>
                <a:gd name="connsiteY1" fmla="*/ 0 h 352425"/>
                <a:gd name="connsiteX2" fmla="*/ 780098 w 838200"/>
                <a:gd name="connsiteY2" fmla="*/ 5715 h 352425"/>
                <a:gd name="connsiteX3" fmla="*/ 617220 w 838200"/>
                <a:gd name="connsiteY3" fmla="*/ 99060 h 352425"/>
                <a:gd name="connsiteX4" fmla="*/ 617220 w 838200"/>
                <a:gd name="connsiteY4" fmla="*/ 131445 h 352425"/>
                <a:gd name="connsiteX5" fmla="*/ 540068 w 838200"/>
                <a:gd name="connsiteY5" fmla="*/ 191452 h 352425"/>
                <a:gd name="connsiteX6" fmla="*/ 371475 w 838200"/>
                <a:gd name="connsiteY6" fmla="*/ 191452 h 352425"/>
                <a:gd name="connsiteX7" fmla="*/ 371475 w 838200"/>
                <a:gd name="connsiteY7" fmla="*/ 153352 h 352425"/>
                <a:gd name="connsiteX8" fmla="*/ 542925 w 838200"/>
                <a:gd name="connsiteY8" fmla="*/ 153352 h 352425"/>
                <a:gd name="connsiteX9" fmla="*/ 581025 w 838200"/>
                <a:gd name="connsiteY9" fmla="*/ 115252 h 352425"/>
                <a:gd name="connsiteX10" fmla="*/ 542925 w 838200"/>
                <a:gd name="connsiteY10" fmla="*/ 77152 h 352425"/>
                <a:gd name="connsiteX11" fmla="*/ 314325 w 838200"/>
                <a:gd name="connsiteY11" fmla="*/ 77152 h 352425"/>
                <a:gd name="connsiteX12" fmla="*/ 269558 w 838200"/>
                <a:gd name="connsiteY12" fmla="*/ 89535 h 352425"/>
                <a:gd name="connsiteX13" fmla="*/ 0 w 838200"/>
                <a:gd name="connsiteY13" fmla="*/ 219075 h 352425"/>
                <a:gd name="connsiteX14" fmla="*/ 133350 w 838200"/>
                <a:gd name="connsiteY14" fmla="*/ 352425 h 352425"/>
                <a:gd name="connsiteX15" fmla="*/ 361950 w 838200"/>
                <a:gd name="connsiteY15" fmla="*/ 266700 h 352425"/>
                <a:gd name="connsiteX16" fmla="*/ 540068 w 838200"/>
                <a:gd name="connsiteY16" fmla="*/ 266700 h 352425"/>
                <a:gd name="connsiteX17" fmla="*/ 562928 w 838200"/>
                <a:gd name="connsiteY17" fmla="*/ 259080 h 352425"/>
                <a:gd name="connsiteX18" fmla="*/ 824865 w 838200"/>
                <a:gd name="connsiteY18" fmla="*/ 67627 h 352425"/>
                <a:gd name="connsiteX19" fmla="*/ 838200 w 838200"/>
                <a:gd name="connsiteY19" fmla="*/ 3810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8200" h="352425">
                  <a:moveTo>
                    <a:pt x="838200" y="38100"/>
                  </a:moveTo>
                  <a:cubicBezTo>
                    <a:pt x="838200" y="17145"/>
                    <a:pt x="821055" y="0"/>
                    <a:pt x="800100" y="0"/>
                  </a:cubicBezTo>
                  <a:cubicBezTo>
                    <a:pt x="792480" y="0"/>
                    <a:pt x="785813" y="1905"/>
                    <a:pt x="780098" y="5715"/>
                  </a:cubicBezTo>
                  <a:lnTo>
                    <a:pt x="617220" y="99060"/>
                  </a:lnTo>
                  <a:cubicBezTo>
                    <a:pt x="619125" y="109538"/>
                    <a:pt x="619125" y="120015"/>
                    <a:pt x="617220" y="131445"/>
                  </a:cubicBezTo>
                  <a:cubicBezTo>
                    <a:pt x="609600" y="166688"/>
                    <a:pt x="576263" y="191452"/>
                    <a:pt x="540068" y="191452"/>
                  </a:cubicBezTo>
                  <a:lnTo>
                    <a:pt x="371475" y="191452"/>
                  </a:lnTo>
                  <a:lnTo>
                    <a:pt x="371475" y="153352"/>
                  </a:lnTo>
                  <a:lnTo>
                    <a:pt x="542925" y="153352"/>
                  </a:lnTo>
                  <a:cubicBezTo>
                    <a:pt x="563880" y="153352"/>
                    <a:pt x="581025" y="136208"/>
                    <a:pt x="581025" y="115252"/>
                  </a:cubicBezTo>
                  <a:cubicBezTo>
                    <a:pt x="581025" y="94298"/>
                    <a:pt x="563880" y="77152"/>
                    <a:pt x="542925" y="77152"/>
                  </a:cubicBezTo>
                  <a:cubicBezTo>
                    <a:pt x="542925" y="77152"/>
                    <a:pt x="316230" y="77152"/>
                    <a:pt x="314325" y="77152"/>
                  </a:cubicBezTo>
                  <a:cubicBezTo>
                    <a:pt x="298133" y="77152"/>
                    <a:pt x="282893" y="81915"/>
                    <a:pt x="269558" y="89535"/>
                  </a:cubicBezTo>
                  <a:lnTo>
                    <a:pt x="0" y="219075"/>
                  </a:lnTo>
                  <a:lnTo>
                    <a:pt x="133350" y="352425"/>
                  </a:lnTo>
                  <a:cubicBezTo>
                    <a:pt x="195263" y="290513"/>
                    <a:pt x="275273" y="266700"/>
                    <a:pt x="361950" y="266700"/>
                  </a:cubicBezTo>
                  <a:lnTo>
                    <a:pt x="540068" y="266700"/>
                  </a:lnTo>
                  <a:cubicBezTo>
                    <a:pt x="548640" y="266700"/>
                    <a:pt x="556260" y="263843"/>
                    <a:pt x="562928" y="259080"/>
                  </a:cubicBezTo>
                  <a:lnTo>
                    <a:pt x="824865" y="67627"/>
                  </a:lnTo>
                  <a:cubicBezTo>
                    <a:pt x="832485" y="60007"/>
                    <a:pt x="838200" y="49530"/>
                    <a:pt x="838200" y="38100"/>
                  </a:cubicBez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FF56BC-A42B-1AD8-FE31-BABD2D298FCC}"/>
              </a:ext>
            </a:extLst>
          </p:cNvPr>
          <p:cNvGrpSpPr>
            <a:grpSpLocks noChangeAspect="1"/>
          </p:cNvGrpSpPr>
          <p:nvPr/>
        </p:nvGrpSpPr>
        <p:grpSpPr>
          <a:xfrm>
            <a:off x="9451477" y="4809767"/>
            <a:ext cx="1958222" cy="2008292"/>
            <a:chOff x="6340326" y="1722620"/>
            <a:chExt cx="813691" cy="834496"/>
          </a:xfrm>
          <a:noFill/>
        </p:grpSpPr>
        <p:grpSp>
          <p:nvGrpSpPr>
            <p:cNvPr id="33" name="Graphic 43">
              <a:extLst>
                <a:ext uri="{FF2B5EF4-FFF2-40B4-BE49-F238E27FC236}">
                  <a16:creationId xmlns:a16="http://schemas.microsoft.com/office/drawing/2014/main" id="{D9D37CD8-5952-4AF7-6C3C-CC0F6A615018}"/>
                </a:ext>
              </a:extLst>
            </p:cNvPr>
            <p:cNvGrpSpPr/>
            <p:nvPr/>
          </p:nvGrpSpPr>
          <p:grpSpPr>
            <a:xfrm>
              <a:off x="6340326" y="1722620"/>
              <a:ext cx="813691" cy="834496"/>
              <a:chOff x="7306706" y="1573073"/>
              <a:chExt cx="1426107" cy="1462571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67C818D-A30B-DBA1-0EB7-D5775ED88B59}"/>
                  </a:ext>
                </a:extLst>
              </p:cNvPr>
              <p:cNvSpPr/>
              <p:nvPr/>
            </p:nvSpPr>
            <p:spPr>
              <a:xfrm>
                <a:off x="7320031" y="2424140"/>
                <a:ext cx="231457" cy="407669"/>
              </a:xfrm>
              <a:custGeom>
                <a:avLst/>
                <a:gdLst>
                  <a:gd name="connsiteX0" fmla="*/ 0 w 231457"/>
                  <a:gd name="connsiteY0" fmla="*/ 0 h 407669"/>
                  <a:gd name="connsiteX1" fmla="*/ 231458 w 231457"/>
                  <a:gd name="connsiteY1" fmla="*/ 407670 h 40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1457" h="407669">
                    <a:moveTo>
                      <a:pt x="0" y="0"/>
                    </a:moveTo>
                    <a:cubicBezTo>
                      <a:pt x="22860" y="128588"/>
                      <a:pt x="81915" y="289560"/>
                      <a:pt x="231458" y="407670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46A7FBA-CF19-47A7-AAC5-FD4497E0ECED}"/>
                  </a:ext>
                </a:extLst>
              </p:cNvPr>
              <p:cNvSpPr/>
              <p:nvPr/>
            </p:nvSpPr>
            <p:spPr>
              <a:xfrm>
                <a:off x="7306706" y="1655473"/>
                <a:ext cx="388610" cy="676275"/>
              </a:xfrm>
              <a:custGeom>
                <a:avLst/>
                <a:gdLst>
                  <a:gd name="connsiteX0" fmla="*/ 388610 w 388610"/>
                  <a:gd name="connsiteY0" fmla="*/ 0 h 676275"/>
                  <a:gd name="connsiteX1" fmla="*/ 354320 w 388610"/>
                  <a:gd name="connsiteY1" fmla="*/ 19050 h 676275"/>
                  <a:gd name="connsiteX2" fmla="*/ 2848 w 388610"/>
                  <a:gd name="connsiteY2" fmla="*/ 561975 h 676275"/>
                  <a:gd name="connsiteX3" fmla="*/ 1895 w 388610"/>
                  <a:gd name="connsiteY3" fmla="*/ 676275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610" h="676275">
                    <a:moveTo>
                      <a:pt x="388610" y="0"/>
                    </a:moveTo>
                    <a:cubicBezTo>
                      <a:pt x="377180" y="5715"/>
                      <a:pt x="365750" y="12382"/>
                      <a:pt x="354320" y="19050"/>
                    </a:cubicBezTo>
                    <a:cubicBezTo>
                      <a:pt x="204778" y="105727"/>
                      <a:pt x="29518" y="300038"/>
                      <a:pt x="2848" y="561975"/>
                    </a:cubicBezTo>
                    <a:cubicBezTo>
                      <a:pt x="2848" y="561975"/>
                      <a:pt x="-2867" y="607695"/>
                      <a:pt x="1895" y="676275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grpSp>
            <p:nvGrpSpPr>
              <p:cNvPr id="39" name="Graphic 43">
                <a:extLst>
                  <a:ext uri="{FF2B5EF4-FFF2-40B4-BE49-F238E27FC236}">
                    <a16:creationId xmlns:a16="http://schemas.microsoft.com/office/drawing/2014/main" id="{8C0844AF-EE89-EE5E-C389-F51E43BCC1A5}"/>
                  </a:ext>
                </a:extLst>
              </p:cNvPr>
              <p:cNvGrpSpPr/>
              <p:nvPr/>
            </p:nvGrpSpPr>
            <p:grpSpPr>
              <a:xfrm>
                <a:off x="7778183" y="1573073"/>
                <a:ext cx="854392" cy="325286"/>
                <a:chOff x="7778183" y="1573073"/>
                <a:chExt cx="854392" cy="325286"/>
              </a:xfrm>
              <a:grpFill/>
            </p:grpSpPr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190CF99C-EA43-6A91-3900-C706533B1DE2}"/>
                    </a:ext>
                  </a:extLst>
                </p:cNvPr>
                <p:cNvSpPr/>
                <p:nvPr/>
              </p:nvSpPr>
              <p:spPr>
                <a:xfrm>
                  <a:off x="7778183" y="1573073"/>
                  <a:ext cx="827722" cy="308141"/>
                </a:xfrm>
                <a:custGeom>
                  <a:avLst/>
                  <a:gdLst>
                    <a:gd name="connsiteX0" fmla="*/ 827723 w 827722"/>
                    <a:gd name="connsiteY0" fmla="*/ 308142 h 308141"/>
                    <a:gd name="connsiteX1" fmla="*/ 0 w 827722"/>
                    <a:gd name="connsiteY1" fmla="*/ 45252 h 308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7722" h="308141">
                      <a:moveTo>
                        <a:pt x="827723" y="308142"/>
                      </a:moveTo>
                      <a:cubicBezTo>
                        <a:pt x="705803" y="117642"/>
                        <a:pt x="371475" y="-94766"/>
                        <a:pt x="0" y="45252"/>
                      </a:cubicBezTo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6C4248DA-AF30-36C9-9B8E-B96D95DEF47C}"/>
                    </a:ext>
                  </a:extLst>
                </p:cNvPr>
                <p:cNvSpPr/>
                <p:nvPr/>
              </p:nvSpPr>
              <p:spPr>
                <a:xfrm>
                  <a:off x="8504941" y="1782155"/>
                  <a:ext cx="127635" cy="116205"/>
                </a:xfrm>
                <a:custGeom>
                  <a:avLst/>
                  <a:gdLst>
                    <a:gd name="connsiteX0" fmla="*/ 127635 w 127635"/>
                    <a:gd name="connsiteY0" fmla="*/ 2857 h 116205"/>
                    <a:gd name="connsiteX1" fmla="*/ 108585 w 127635"/>
                    <a:gd name="connsiteY1" fmla="*/ 0 h 116205"/>
                    <a:gd name="connsiteX2" fmla="*/ 95250 w 127635"/>
                    <a:gd name="connsiteY2" fmla="*/ 93345 h 116205"/>
                    <a:gd name="connsiteX3" fmla="*/ 3810 w 127635"/>
                    <a:gd name="connsiteY3" fmla="*/ 73343 h 116205"/>
                    <a:gd name="connsiteX4" fmla="*/ 0 w 127635"/>
                    <a:gd name="connsiteY4" fmla="*/ 91440 h 116205"/>
                    <a:gd name="connsiteX5" fmla="*/ 111443 w 127635"/>
                    <a:gd name="connsiteY5" fmla="*/ 116205 h 116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7635" h="116205">
                      <a:moveTo>
                        <a:pt x="127635" y="2857"/>
                      </a:moveTo>
                      <a:lnTo>
                        <a:pt x="108585" y="0"/>
                      </a:lnTo>
                      <a:lnTo>
                        <a:pt x="95250" y="93345"/>
                      </a:lnTo>
                      <a:lnTo>
                        <a:pt x="3810" y="73343"/>
                      </a:lnTo>
                      <a:lnTo>
                        <a:pt x="0" y="91440"/>
                      </a:lnTo>
                      <a:lnTo>
                        <a:pt x="111443" y="116205"/>
                      </a:lnTo>
                      <a:close/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</p:grp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B0E6E55E-C179-C79D-9AEC-D22419CEADE1}"/>
                  </a:ext>
                </a:extLst>
              </p:cNvPr>
              <p:cNvSpPr/>
              <p:nvPr/>
            </p:nvSpPr>
            <p:spPr>
              <a:xfrm>
                <a:off x="8700203" y="2080288"/>
                <a:ext cx="32610" cy="251460"/>
              </a:xfrm>
              <a:custGeom>
                <a:avLst/>
                <a:gdLst>
                  <a:gd name="connsiteX0" fmla="*/ 31433 w 32610"/>
                  <a:gd name="connsiteY0" fmla="*/ 251460 h 251460"/>
                  <a:gd name="connsiteX1" fmla="*/ 0 w 32610"/>
                  <a:gd name="connsiteY1" fmla="*/ 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610" h="251460">
                    <a:moveTo>
                      <a:pt x="31433" y="251460"/>
                    </a:moveTo>
                    <a:cubicBezTo>
                      <a:pt x="36195" y="173355"/>
                      <a:pt x="26670" y="88583"/>
                      <a:pt x="0" y="0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24E2CF18-EB24-C13A-FE04-913A42D10B6F}"/>
                  </a:ext>
                </a:extLst>
              </p:cNvPr>
              <p:cNvSpPr/>
              <p:nvPr/>
            </p:nvSpPr>
            <p:spPr>
              <a:xfrm>
                <a:off x="8677344" y="2389850"/>
                <a:ext cx="49529" cy="173354"/>
              </a:xfrm>
              <a:custGeom>
                <a:avLst/>
                <a:gdLst>
                  <a:gd name="connsiteX0" fmla="*/ 0 w 49529"/>
                  <a:gd name="connsiteY0" fmla="*/ 173355 h 173354"/>
                  <a:gd name="connsiteX1" fmla="*/ 49530 w 49529"/>
                  <a:gd name="connsiteY1" fmla="*/ 0 h 17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29" h="173354">
                    <a:moveTo>
                      <a:pt x="0" y="173355"/>
                    </a:moveTo>
                    <a:cubicBezTo>
                      <a:pt x="22860" y="120015"/>
                      <a:pt x="40005" y="61913"/>
                      <a:pt x="49530" y="0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grpSp>
            <p:nvGrpSpPr>
              <p:cNvPr id="42" name="Graphic 43">
                <a:extLst>
                  <a:ext uri="{FF2B5EF4-FFF2-40B4-BE49-F238E27FC236}">
                    <a16:creationId xmlns:a16="http://schemas.microsoft.com/office/drawing/2014/main" id="{EA4C1EEE-8192-D041-BB6E-E5A79D1D1015}"/>
                  </a:ext>
                </a:extLst>
              </p:cNvPr>
              <p:cNvGrpSpPr/>
              <p:nvPr/>
            </p:nvGrpSpPr>
            <p:grpSpPr>
              <a:xfrm>
                <a:off x="7701031" y="2628928"/>
                <a:ext cx="944879" cy="406717"/>
                <a:chOff x="7701031" y="2628928"/>
                <a:chExt cx="944879" cy="406717"/>
              </a:xfrm>
              <a:grpFill/>
            </p:grpSpPr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711EF130-6E9F-6530-3EA3-A59DE8FF8ECB}"/>
                    </a:ext>
                  </a:extLst>
                </p:cNvPr>
                <p:cNvSpPr/>
                <p:nvPr/>
              </p:nvSpPr>
              <p:spPr>
                <a:xfrm>
                  <a:off x="7720081" y="2628928"/>
                  <a:ext cx="925829" cy="378197"/>
                </a:xfrm>
                <a:custGeom>
                  <a:avLst/>
                  <a:gdLst>
                    <a:gd name="connsiteX0" fmla="*/ 0 w 925829"/>
                    <a:gd name="connsiteY0" fmla="*/ 310515 h 378197"/>
                    <a:gd name="connsiteX1" fmla="*/ 658178 w 925829"/>
                    <a:gd name="connsiteY1" fmla="*/ 277177 h 378197"/>
                    <a:gd name="connsiteX2" fmla="*/ 925830 w 925829"/>
                    <a:gd name="connsiteY2" fmla="*/ 0 h 37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5829" h="378197">
                      <a:moveTo>
                        <a:pt x="0" y="310515"/>
                      </a:moveTo>
                      <a:cubicBezTo>
                        <a:pt x="180975" y="395288"/>
                        <a:pt x="415290" y="417195"/>
                        <a:pt x="658178" y="277177"/>
                      </a:cubicBezTo>
                      <a:cubicBezTo>
                        <a:pt x="751522" y="222885"/>
                        <a:pt x="854393" y="127635"/>
                        <a:pt x="925830" y="0"/>
                      </a:cubicBezTo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EBFAAC3C-136D-F575-C661-59E663D6715C}"/>
                    </a:ext>
                  </a:extLst>
                </p:cNvPr>
                <p:cNvSpPr/>
                <p:nvPr/>
              </p:nvSpPr>
              <p:spPr>
                <a:xfrm>
                  <a:off x="7701031" y="2892770"/>
                  <a:ext cx="114300" cy="142875"/>
                </a:xfrm>
                <a:custGeom>
                  <a:avLst/>
                  <a:gdLst>
                    <a:gd name="connsiteX0" fmla="*/ 44767 w 114300"/>
                    <a:gd name="connsiteY0" fmla="*/ 142875 h 142875"/>
                    <a:gd name="connsiteX1" fmla="*/ 62865 w 114300"/>
                    <a:gd name="connsiteY1" fmla="*/ 135255 h 142875"/>
                    <a:gd name="connsiteX2" fmla="*/ 25717 w 114300"/>
                    <a:gd name="connsiteY2" fmla="*/ 48577 h 142875"/>
                    <a:gd name="connsiteX3" fmla="*/ 114300 w 114300"/>
                    <a:gd name="connsiteY3" fmla="*/ 18097 h 142875"/>
                    <a:gd name="connsiteX4" fmla="*/ 108585 w 114300"/>
                    <a:gd name="connsiteY4" fmla="*/ 0 h 142875"/>
                    <a:gd name="connsiteX5" fmla="*/ 0 w 114300"/>
                    <a:gd name="connsiteY5" fmla="*/ 37147 h 14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42875">
                      <a:moveTo>
                        <a:pt x="44767" y="142875"/>
                      </a:moveTo>
                      <a:lnTo>
                        <a:pt x="62865" y="135255"/>
                      </a:lnTo>
                      <a:lnTo>
                        <a:pt x="25717" y="48577"/>
                      </a:lnTo>
                      <a:lnTo>
                        <a:pt x="114300" y="18097"/>
                      </a:lnTo>
                      <a:lnTo>
                        <a:pt x="108585" y="0"/>
                      </a:lnTo>
                      <a:lnTo>
                        <a:pt x="0" y="37147"/>
                      </a:lnTo>
                      <a:close/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</p:grpSp>
        </p:grpSp>
        <p:grpSp>
          <p:nvGrpSpPr>
            <p:cNvPr id="34" name="Graphic 43">
              <a:extLst>
                <a:ext uri="{FF2B5EF4-FFF2-40B4-BE49-F238E27FC236}">
                  <a16:creationId xmlns:a16="http://schemas.microsoft.com/office/drawing/2014/main" id="{7AFD2ED2-7F79-2FCC-F8C2-4E8E6DAD9B47}"/>
                </a:ext>
              </a:extLst>
            </p:cNvPr>
            <p:cNvGrpSpPr/>
            <p:nvPr/>
          </p:nvGrpSpPr>
          <p:grpSpPr>
            <a:xfrm>
              <a:off x="6650096" y="1884306"/>
              <a:ext cx="194561" cy="494554"/>
              <a:chOff x="7849621" y="1856450"/>
              <a:chExt cx="340995" cy="866775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647BB6C-C012-B38B-4A5F-B9FA457C8D2A}"/>
                  </a:ext>
                </a:extLst>
              </p:cNvPr>
              <p:cNvSpPr/>
              <p:nvPr/>
            </p:nvSpPr>
            <p:spPr>
              <a:xfrm>
                <a:off x="7849621" y="1933602"/>
                <a:ext cx="340995" cy="681037"/>
              </a:xfrm>
              <a:custGeom>
                <a:avLst/>
                <a:gdLst>
                  <a:gd name="connsiteX0" fmla="*/ 0 w 340995"/>
                  <a:gd name="connsiteY0" fmla="*/ 510540 h 681037"/>
                  <a:gd name="connsiteX1" fmla="*/ 170498 w 340995"/>
                  <a:gd name="connsiteY1" fmla="*/ 681038 h 681037"/>
                  <a:gd name="connsiteX2" fmla="*/ 340995 w 340995"/>
                  <a:gd name="connsiteY2" fmla="*/ 510540 h 681037"/>
                  <a:gd name="connsiteX3" fmla="*/ 170498 w 340995"/>
                  <a:gd name="connsiteY3" fmla="*/ 340995 h 681037"/>
                  <a:gd name="connsiteX4" fmla="*/ 0 w 340995"/>
                  <a:gd name="connsiteY4" fmla="*/ 170498 h 681037"/>
                  <a:gd name="connsiteX5" fmla="*/ 170498 w 340995"/>
                  <a:gd name="connsiteY5" fmla="*/ 0 h 681037"/>
                  <a:gd name="connsiteX6" fmla="*/ 340995 w 340995"/>
                  <a:gd name="connsiteY6" fmla="*/ 170498 h 6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0995" h="681037">
                    <a:moveTo>
                      <a:pt x="0" y="510540"/>
                    </a:moveTo>
                    <a:cubicBezTo>
                      <a:pt x="0" y="604838"/>
                      <a:pt x="76200" y="681038"/>
                      <a:pt x="170498" y="681038"/>
                    </a:cubicBezTo>
                    <a:cubicBezTo>
                      <a:pt x="264795" y="681038"/>
                      <a:pt x="340995" y="604838"/>
                      <a:pt x="340995" y="510540"/>
                    </a:cubicBezTo>
                    <a:cubicBezTo>
                      <a:pt x="340995" y="416243"/>
                      <a:pt x="262890" y="356235"/>
                      <a:pt x="170498" y="340995"/>
                    </a:cubicBezTo>
                    <a:cubicBezTo>
                      <a:pt x="78105" y="325755"/>
                      <a:pt x="0" y="264795"/>
                      <a:pt x="0" y="170498"/>
                    </a:cubicBezTo>
                    <a:cubicBezTo>
                      <a:pt x="0" y="76200"/>
                      <a:pt x="76200" y="0"/>
                      <a:pt x="170498" y="0"/>
                    </a:cubicBezTo>
                    <a:cubicBezTo>
                      <a:pt x="264795" y="0"/>
                      <a:pt x="340995" y="76200"/>
                      <a:pt x="340995" y="170498"/>
                    </a:cubicBezTo>
                  </a:path>
                </a:pathLst>
              </a:custGeom>
              <a:grpFill/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7CC800B-6B55-094F-3D26-B83F326E4340}"/>
                  </a:ext>
                </a:extLst>
              </p:cNvPr>
              <p:cNvSpPr/>
              <p:nvPr/>
            </p:nvSpPr>
            <p:spPr>
              <a:xfrm>
                <a:off x="8035359" y="1856450"/>
                <a:ext cx="9525" cy="866775"/>
              </a:xfrm>
              <a:custGeom>
                <a:avLst/>
                <a:gdLst>
                  <a:gd name="connsiteX0" fmla="*/ 0 w 9525"/>
                  <a:gd name="connsiteY0" fmla="*/ 0 h 866775"/>
                  <a:gd name="connsiteX1" fmla="*/ 0 w 9525"/>
                  <a:gd name="connsiteY1" fmla="*/ 866775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66775">
                    <a:moveTo>
                      <a:pt x="0" y="0"/>
                    </a:moveTo>
                    <a:lnTo>
                      <a:pt x="0" y="866775"/>
                    </a:lnTo>
                  </a:path>
                </a:pathLst>
              </a:custGeom>
              <a:grpFill/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925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CEE0-3FF3-9F12-22EA-8B76E9AD4682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Reference Architecture Without RAG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E3ED3-451C-BFCA-3E0C-84CEC64E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4" y="1654913"/>
            <a:ext cx="8803178" cy="45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0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CEE0-3FF3-9F12-22EA-8B76E9AD4682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Reference Architecture with RAG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86186-8D80-80CA-B55A-B6E4369E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57" y="1337531"/>
            <a:ext cx="8627917" cy="510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9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41DE-FA96-EFB9-9BFB-5802EC9B1623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Solution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EAFD8-F097-BC1D-F922-68E98737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370" y="3429000"/>
            <a:ext cx="5167259" cy="2606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BADAF-DF26-46D4-A286-A89D9DDE0E7A}"/>
              </a:ext>
            </a:extLst>
          </p:cNvPr>
          <p:cNvSpPr txBox="1"/>
          <p:nvPr/>
        </p:nvSpPr>
        <p:spPr>
          <a:xfrm>
            <a:off x="4410557" y="6035698"/>
            <a:ext cx="3370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https://arxiv.org/pdf/2210.11416.pdf</a:t>
            </a:r>
            <a:r>
              <a:rPr lang="en-US" sz="1000" dirty="0"/>
              <a:t> 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3F772A08-6601-8338-D912-CBC6F364D4A6}"/>
              </a:ext>
            </a:extLst>
          </p:cNvPr>
          <p:cNvSpPr txBox="1">
            <a:spLocks/>
          </p:cNvSpPr>
          <p:nvPr/>
        </p:nvSpPr>
        <p:spPr>
          <a:xfrm>
            <a:off x="519600" y="1384918"/>
            <a:ext cx="6227574" cy="2751522"/>
          </a:xfrm>
          <a:prstGeom prst="rect">
            <a:avLst/>
          </a:prstGeom>
          <a:noFill/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Model : Flan-T5-XL.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HuggingFace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3B params, 473 datasets,146 task categories and1836 total tasks.</a:t>
            </a: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4EFD77C0-0712-01A4-A689-5B0B315CE893}"/>
              </a:ext>
            </a:extLst>
          </p:cNvPr>
          <p:cNvSpPr txBox="1">
            <a:spLocks/>
          </p:cNvSpPr>
          <p:nvPr/>
        </p:nvSpPr>
        <p:spPr>
          <a:xfrm>
            <a:off x="7352659" y="1384918"/>
            <a:ext cx="4119913" cy="3167021"/>
          </a:xfrm>
          <a:prstGeom prst="rect">
            <a:avLst/>
          </a:prstGeom>
          <a:noFill/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Amazon Sagemaker Jumpstart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AWS CDK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LangChain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 Version: 0.0.137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Chain Type: Sequential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AWS Lambda Python: 3.10 with X86</a:t>
            </a: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344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3296-8922-1D90-AEF2-A7EEB39BFA86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Advanced parameters to control the generated text</a:t>
            </a:r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A4B22BB6-A592-B09C-4DDF-E769F699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41393"/>
              </p:ext>
            </p:extLst>
          </p:nvPr>
        </p:nvGraphicFramePr>
        <p:xfrm>
          <a:off x="209144" y="1033272"/>
          <a:ext cx="11773711" cy="5388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180">
                  <a:extLst>
                    <a:ext uri="{9D8B030D-6E8A-4147-A177-3AD203B41FA5}">
                      <a16:colId xmlns:a16="http://schemas.microsoft.com/office/drawing/2014/main" val="1211527463"/>
                    </a:ext>
                  </a:extLst>
                </a:gridCol>
                <a:gridCol w="7822953">
                  <a:extLst>
                    <a:ext uri="{9D8B030D-6E8A-4147-A177-3AD203B41FA5}">
                      <a16:colId xmlns:a16="http://schemas.microsoft.com/office/drawing/2014/main" val="294059783"/>
                    </a:ext>
                  </a:extLst>
                </a:gridCol>
                <a:gridCol w="1598578">
                  <a:extLst>
                    <a:ext uri="{9D8B030D-6E8A-4147-A177-3AD203B41FA5}">
                      <a16:colId xmlns:a16="http://schemas.microsoft.com/office/drawing/2014/main" val="3156422839"/>
                    </a:ext>
                  </a:extLst>
                </a:gridCol>
              </a:tblGrid>
              <a:tr h="338131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576415"/>
                  </a:ext>
                </a:extLst>
              </a:tr>
              <a:tr h="205285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  <a:latin typeface="+mn-lt"/>
                        </a:rPr>
                        <a:t>max_length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Model generates text until the output length (which includes the input context length) reaches </a:t>
                      </a:r>
                      <a:r>
                        <a:rPr lang="en-US" sz="1500" dirty="0" err="1">
                          <a:latin typeface="+mn-lt"/>
                        </a:rPr>
                        <a:t>max_length</a:t>
                      </a:r>
                      <a:r>
                        <a:rPr lang="en-US" sz="1500" dirty="0">
                          <a:latin typeface="+mn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377721"/>
                  </a:ext>
                </a:extLst>
              </a:tr>
              <a:tr h="36918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max_time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The maximum amount of time you allow the inference to run for in seconds.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927431"/>
                  </a:ext>
                </a:extLst>
              </a:tr>
              <a:tr h="37536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num_return_sequences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Number of output sequences returned.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755245"/>
                  </a:ext>
                </a:extLst>
              </a:tr>
              <a:tr h="299814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num_beams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Number of beams used in the greedy search.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06430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no_repeat_ngram_size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Model ensures that a sequence of words of </a:t>
                      </a:r>
                      <a:r>
                        <a:rPr lang="en-US" sz="1500" b="0" i="0" dirty="0" err="1">
                          <a:effectLst/>
                        </a:rPr>
                        <a:t>no_repeat_ngram_size</a:t>
                      </a:r>
                      <a:r>
                        <a:rPr lang="en-US" sz="1500" b="0" i="0" dirty="0">
                          <a:effectLst/>
                        </a:rPr>
                        <a:t> is not repeated in the output sequence.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69106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effectLst/>
                        </a:rPr>
                        <a:t>temperature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Controls the randomness in the output. Higher temperature results in output sequence with low-probability words and lower temperature results in output sequence with high-probability words. If temperature -&gt; 0, it results in greedy decoding.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52040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early_stopping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If True, text generation is finished when all beam hypotheses reach the end of sentence token.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593502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dirty="0" err="1">
                          <a:effectLst/>
                        </a:rPr>
                        <a:t>do_sample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If True, sample the next word as per the likelihood.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65390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top_k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In each step of text generation, sample from only the </a:t>
                      </a:r>
                      <a:r>
                        <a:rPr lang="en-US" sz="1500" b="0" i="0" dirty="0" err="1">
                          <a:effectLst/>
                        </a:rPr>
                        <a:t>top_k</a:t>
                      </a:r>
                      <a:r>
                        <a:rPr lang="en-US" sz="1500" b="0" i="0" dirty="0">
                          <a:effectLst/>
                        </a:rPr>
                        <a:t> most likely words.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2146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dirty="0" err="1">
                          <a:effectLst/>
                        </a:rPr>
                        <a:t>top_p</a:t>
                      </a:r>
                      <a:endParaRPr lang="en-US" sz="1500" dirty="0">
                        <a:latin typeface="+mn-lt"/>
                      </a:endParaRPr>
                    </a:p>
                    <a:p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In each step of text generation, sample from the smallest possible set of words with cumulative probability </a:t>
                      </a:r>
                      <a:r>
                        <a:rPr lang="en-US" sz="1500" b="0" i="0" dirty="0" err="1">
                          <a:effectLst/>
                        </a:rPr>
                        <a:t>top_p</a:t>
                      </a:r>
                      <a:r>
                        <a:rPr lang="en-US" sz="1500" dirty="0"/>
                        <a:t>. (Between 0 and 1)</a:t>
                      </a:r>
                      <a:endParaRPr lang="en-US" sz="1500" b="0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Positive 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36199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effectLst/>
                        </a:rPr>
                        <a:t>seed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Fix the randomized state for reproducibility.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58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18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Business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Leverage Large Language Models (LLMs) to automate teacher workflow tasks in a Learning Management System with the following features.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Generating online course content.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Generating student discussion questions.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Creating online assessments.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An instructor would like to build out a new online course and needs to generate content on a specific topic. The teacher inputs a prompt on the lesson topic, which is passed as a context to LLM to generate content.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B80C2-DD87-0542-60EE-8683224F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26" y="2345330"/>
            <a:ext cx="5125346" cy="40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Students have reviewed the lesson content provided by the teacher. To ensure engagement, the instructor would like to have students participate in a discussion on the lesson topic. The instructor inputs a prompt, and the LLM generates five discussion questions based on the specific chapter/lesson as context.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0050E-0059-EA30-AEFA-230666E4D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1" b="-37"/>
          <a:stretch/>
        </p:blipFill>
        <p:spPr>
          <a:xfrm>
            <a:off x="3226706" y="3043003"/>
            <a:ext cx="5738587" cy="3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3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All instruction has been completed. The teacher needs to evaluate student learning through an assessment. The instructor inputs a prompt, and the LLM generates a multiple choice question with four answer choices and a single correct response.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51BE0-3703-F0B1-69A7-25E84346D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69" r="3376"/>
          <a:stretch/>
        </p:blipFill>
        <p:spPr>
          <a:xfrm>
            <a:off x="43649" y="2678358"/>
            <a:ext cx="6715749" cy="1845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D1C9B0-535A-BD6F-A6B1-497ECA0F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398" y="2536653"/>
            <a:ext cx="5383514" cy="2365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4F90E-0BE7-711E-E9AE-FC1341A4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64" y="4915153"/>
            <a:ext cx="11649776" cy="14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9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#3b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All instruction has been completed. The teacher needs to evaluate student learning through an assessment. The instructor inputs a prompt, and the LLM generates a multiple choice question with four answer choices and a single correct response. The model also outputs a justification for the correct response.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C1C01-5BA9-2EE0-0C19-FEF055C3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0" y="2839453"/>
            <a:ext cx="11956740" cy="29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6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600-126B-961F-2078-65133C5C20C8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208150" y="2742437"/>
            <a:ext cx="4062057" cy="186690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F30B1-5C59-1BDF-5D0A-1A71D24ADC1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17052" y="185195"/>
            <a:ext cx="7466798" cy="48261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Moving from Notebook to application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Well Architected – Best practices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Reference Architecture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Solution Components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Business Use Case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Implementation Details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Conclusion</a:t>
            </a:r>
          </a:p>
          <a:p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FDEBE-EBB5-0A3D-C84C-4F92F0CA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0" y="3631979"/>
            <a:ext cx="3758867" cy="25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70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276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E6FC-B75D-45A0-7FCB-0B4988F9639B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C021-6147-3F23-FFFD-17A80C90728B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Blog: </a:t>
            </a:r>
            <a:r>
              <a:rPr lang="en-US" dirty="0">
                <a:hlinkClick r:id="rId2"/>
              </a:rPr>
              <a:t>https://aws.amazon.com/blogs/machine-learning/quickly-build-high-accuracy-generative-ai-applications-on-enterprise-data-using-amazon-kendra-langchain-and-large-language-models/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Samples: </a:t>
            </a:r>
            <a:r>
              <a:rPr lang="en-US" dirty="0">
                <a:hlinkClick r:id="rId3"/>
              </a:rPr>
              <a:t>https://github.com/aws-samples/amazon-kendra-langchain-extensions/tree/main/kendra_retriever_samples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8599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921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489381" y="480902"/>
            <a:ext cx="5213237" cy="1960803"/>
          </a:xfrm>
        </p:spPr>
        <p:txBody>
          <a:bodyPr>
            <a:normAutofit/>
          </a:bodyPr>
          <a:lstStyle/>
          <a:p>
            <a:r>
              <a:rPr lang="en-US" dirty="0"/>
              <a:t>Scan QR for slides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01F01-C920-D2B4-22D9-D5AF544C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14" y="2090195"/>
            <a:ext cx="3320970" cy="33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D4E3-B406-A5ED-DC53-D3175DB4885F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Notebook to application in Production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D4DD27-A675-507D-C656-3ED7DF7E11AD}"/>
              </a:ext>
            </a:extLst>
          </p:cNvPr>
          <p:cNvGrpSpPr/>
          <p:nvPr/>
        </p:nvGrpSpPr>
        <p:grpSpPr>
          <a:xfrm>
            <a:off x="375839" y="3151775"/>
            <a:ext cx="11456497" cy="1321903"/>
            <a:chOff x="370799" y="3135932"/>
            <a:chExt cx="11456497" cy="13219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74B8BFE-EFF5-93B5-5CB4-CB9C5533E357}"/>
                </a:ext>
              </a:extLst>
            </p:cNvPr>
            <p:cNvSpPr/>
            <p:nvPr/>
          </p:nvSpPr>
          <p:spPr>
            <a:xfrm>
              <a:off x="370799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PoC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A71DE6F-7531-604E-BBC9-27272A41E7CE}"/>
                </a:ext>
              </a:extLst>
            </p:cNvPr>
            <p:cNvSpPr/>
            <p:nvPr/>
          </p:nvSpPr>
          <p:spPr>
            <a:xfrm>
              <a:off x="2794288" y="3523690"/>
              <a:ext cx="467072" cy="546386"/>
            </a:xfrm>
            <a:custGeom>
              <a:avLst/>
              <a:gdLst>
                <a:gd name="connsiteX0" fmla="*/ 0 w 467072"/>
                <a:gd name="connsiteY0" fmla="*/ 109277 h 546386"/>
                <a:gd name="connsiteX1" fmla="*/ 233536 w 467072"/>
                <a:gd name="connsiteY1" fmla="*/ 109277 h 546386"/>
                <a:gd name="connsiteX2" fmla="*/ 233536 w 467072"/>
                <a:gd name="connsiteY2" fmla="*/ 0 h 546386"/>
                <a:gd name="connsiteX3" fmla="*/ 467072 w 467072"/>
                <a:gd name="connsiteY3" fmla="*/ 273193 h 546386"/>
                <a:gd name="connsiteX4" fmla="*/ 233536 w 467072"/>
                <a:gd name="connsiteY4" fmla="*/ 546386 h 546386"/>
                <a:gd name="connsiteX5" fmla="*/ 233536 w 467072"/>
                <a:gd name="connsiteY5" fmla="*/ 437109 h 546386"/>
                <a:gd name="connsiteX6" fmla="*/ 0 w 467072"/>
                <a:gd name="connsiteY6" fmla="*/ 437109 h 546386"/>
                <a:gd name="connsiteX7" fmla="*/ 0 w 467072"/>
                <a:gd name="connsiteY7" fmla="*/ 109277 h 5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072" h="546386">
                  <a:moveTo>
                    <a:pt x="0" y="109277"/>
                  </a:moveTo>
                  <a:lnTo>
                    <a:pt x="233536" y="109277"/>
                  </a:lnTo>
                  <a:lnTo>
                    <a:pt x="233536" y="0"/>
                  </a:lnTo>
                  <a:lnTo>
                    <a:pt x="467072" y="273193"/>
                  </a:lnTo>
                  <a:lnTo>
                    <a:pt x="233536" y="546386"/>
                  </a:lnTo>
                  <a:lnTo>
                    <a:pt x="233536" y="437109"/>
                  </a:lnTo>
                  <a:lnTo>
                    <a:pt x="0" y="437109"/>
                  </a:lnTo>
                  <a:lnTo>
                    <a:pt x="0" y="10927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9277" rIns="140122" bIns="109277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7AD218-62A3-97CB-ED51-04812C31E803}"/>
                </a:ext>
              </a:extLst>
            </p:cNvPr>
            <p:cNvSpPr/>
            <p:nvPr/>
          </p:nvSpPr>
          <p:spPr>
            <a:xfrm>
              <a:off x="3455240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Prototype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90FA22A-8053-46FD-3F0C-D17CFA84E464}"/>
                </a:ext>
              </a:extLst>
            </p:cNvPr>
            <p:cNvSpPr/>
            <p:nvPr/>
          </p:nvSpPr>
          <p:spPr>
            <a:xfrm>
              <a:off x="5878730" y="3523690"/>
              <a:ext cx="467072" cy="546386"/>
            </a:xfrm>
            <a:custGeom>
              <a:avLst/>
              <a:gdLst>
                <a:gd name="connsiteX0" fmla="*/ 0 w 467072"/>
                <a:gd name="connsiteY0" fmla="*/ 109277 h 546386"/>
                <a:gd name="connsiteX1" fmla="*/ 233536 w 467072"/>
                <a:gd name="connsiteY1" fmla="*/ 109277 h 546386"/>
                <a:gd name="connsiteX2" fmla="*/ 233536 w 467072"/>
                <a:gd name="connsiteY2" fmla="*/ 0 h 546386"/>
                <a:gd name="connsiteX3" fmla="*/ 467072 w 467072"/>
                <a:gd name="connsiteY3" fmla="*/ 273193 h 546386"/>
                <a:gd name="connsiteX4" fmla="*/ 233536 w 467072"/>
                <a:gd name="connsiteY4" fmla="*/ 546386 h 546386"/>
                <a:gd name="connsiteX5" fmla="*/ 233536 w 467072"/>
                <a:gd name="connsiteY5" fmla="*/ 437109 h 546386"/>
                <a:gd name="connsiteX6" fmla="*/ 0 w 467072"/>
                <a:gd name="connsiteY6" fmla="*/ 437109 h 546386"/>
                <a:gd name="connsiteX7" fmla="*/ 0 w 467072"/>
                <a:gd name="connsiteY7" fmla="*/ 109277 h 5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072" h="546386">
                  <a:moveTo>
                    <a:pt x="0" y="109277"/>
                  </a:moveTo>
                  <a:lnTo>
                    <a:pt x="233536" y="109277"/>
                  </a:lnTo>
                  <a:lnTo>
                    <a:pt x="233536" y="0"/>
                  </a:lnTo>
                  <a:lnTo>
                    <a:pt x="467072" y="273193"/>
                  </a:lnTo>
                  <a:lnTo>
                    <a:pt x="233536" y="546386"/>
                  </a:lnTo>
                  <a:lnTo>
                    <a:pt x="233536" y="437109"/>
                  </a:lnTo>
                  <a:lnTo>
                    <a:pt x="0" y="437109"/>
                  </a:lnTo>
                  <a:lnTo>
                    <a:pt x="0" y="10927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9277" rIns="140122" bIns="109277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38301E-0315-A8AF-4FE1-D5196CFCADE4}"/>
                </a:ext>
              </a:extLst>
            </p:cNvPr>
            <p:cNvSpPr/>
            <p:nvPr/>
          </p:nvSpPr>
          <p:spPr>
            <a:xfrm>
              <a:off x="6539682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Pilot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D96744B-5592-D425-BB21-8C165E154938}"/>
                </a:ext>
              </a:extLst>
            </p:cNvPr>
            <p:cNvSpPr/>
            <p:nvPr/>
          </p:nvSpPr>
          <p:spPr>
            <a:xfrm>
              <a:off x="8963172" y="3523690"/>
              <a:ext cx="467072" cy="546386"/>
            </a:xfrm>
            <a:custGeom>
              <a:avLst/>
              <a:gdLst>
                <a:gd name="connsiteX0" fmla="*/ 0 w 467072"/>
                <a:gd name="connsiteY0" fmla="*/ 109277 h 546386"/>
                <a:gd name="connsiteX1" fmla="*/ 233536 w 467072"/>
                <a:gd name="connsiteY1" fmla="*/ 109277 h 546386"/>
                <a:gd name="connsiteX2" fmla="*/ 233536 w 467072"/>
                <a:gd name="connsiteY2" fmla="*/ 0 h 546386"/>
                <a:gd name="connsiteX3" fmla="*/ 467072 w 467072"/>
                <a:gd name="connsiteY3" fmla="*/ 273193 h 546386"/>
                <a:gd name="connsiteX4" fmla="*/ 233536 w 467072"/>
                <a:gd name="connsiteY4" fmla="*/ 546386 h 546386"/>
                <a:gd name="connsiteX5" fmla="*/ 233536 w 467072"/>
                <a:gd name="connsiteY5" fmla="*/ 437109 h 546386"/>
                <a:gd name="connsiteX6" fmla="*/ 0 w 467072"/>
                <a:gd name="connsiteY6" fmla="*/ 437109 h 546386"/>
                <a:gd name="connsiteX7" fmla="*/ 0 w 467072"/>
                <a:gd name="connsiteY7" fmla="*/ 109277 h 5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072" h="546386">
                  <a:moveTo>
                    <a:pt x="0" y="109277"/>
                  </a:moveTo>
                  <a:lnTo>
                    <a:pt x="233536" y="109277"/>
                  </a:lnTo>
                  <a:lnTo>
                    <a:pt x="233536" y="0"/>
                  </a:lnTo>
                  <a:lnTo>
                    <a:pt x="467072" y="273193"/>
                  </a:lnTo>
                  <a:lnTo>
                    <a:pt x="233536" y="546386"/>
                  </a:lnTo>
                  <a:lnTo>
                    <a:pt x="233536" y="437109"/>
                  </a:lnTo>
                  <a:lnTo>
                    <a:pt x="0" y="437109"/>
                  </a:lnTo>
                  <a:lnTo>
                    <a:pt x="0" y="10927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9277" rIns="140122" bIns="109277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D60F55-D7F0-A6B4-5947-E81A1BB75D92}"/>
                </a:ext>
              </a:extLst>
            </p:cNvPr>
            <p:cNvSpPr/>
            <p:nvPr/>
          </p:nvSpPr>
          <p:spPr>
            <a:xfrm>
              <a:off x="9624124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41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0AAA5B-2A5A-BBB7-3D0B-03A5EADD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44" y="1382617"/>
            <a:ext cx="9059522" cy="5102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C67CC-F803-00EA-E143-A7B28EFB5EDA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Conceptual Fundamentals for Deploying LLMs on AWS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16F5E8-D0AB-9967-28D0-29965A00F783}"/>
              </a:ext>
            </a:extLst>
          </p:cNvPr>
          <p:cNvSpPr/>
          <p:nvPr/>
        </p:nvSpPr>
        <p:spPr>
          <a:xfrm>
            <a:off x="3957402" y="2533339"/>
            <a:ext cx="4122295" cy="2942044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6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sz="3200" dirty="0"/>
              <a:t>What does it take to build an application on AWS?</a:t>
            </a:r>
            <a:br>
              <a:rPr lang="en-US" dirty="0"/>
            </a:b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F89113-ED64-03C8-3754-AC925FC8B739}"/>
              </a:ext>
            </a:extLst>
          </p:cNvPr>
          <p:cNvSpPr txBox="1">
            <a:spLocks/>
          </p:cNvSpPr>
          <p:nvPr/>
        </p:nvSpPr>
        <p:spPr>
          <a:xfrm>
            <a:off x="354227" y="3021006"/>
            <a:ext cx="11472013" cy="196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2"/>
                </a:solidFill>
                <a:latin typeface="Amazon Ember Display Heavy"/>
              </a:defRPr>
            </a:lvl1pPr>
          </a:lstStyle>
          <a:p>
            <a:br>
              <a:rPr lang="en-US" dirty="0"/>
            </a:br>
            <a:r>
              <a:rPr lang="en-US" dirty="0">
                <a:solidFill>
                  <a:srgbClr val="92D050"/>
                </a:solidFill>
              </a:rPr>
              <a:t>AWS Well-Architected Pillars</a:t>
            </a:r>
          </a:p>
        </p:txBody>
      </p:sp>
    </p:spTree>
    <p:extLst>
      <p:ext uri="{BB962C8B-B14F-4D97-AF65-F5344CB8AC3E}">
        <p14:creationId xmlns:p14="http://schemas.microsoft.com/office/powerpoint/2010/main" val="14916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Operational Excellence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2712" y="1345418"/>
            <a:ext cx="11466576" cy="4740589"/>
          </a:xfrm>
        </p:spPr>
        <p:txBody>
          <a:bodyPr/>
          <a:lstStyle/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Application programmable Interface(API) layer with accepted Input and output formats.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Choice of AWS service - Amazon Sagemaker Jumpstart or Amazon Bedrock or self-managed.</a:t>
            </a:r>
            <a:endParaRPr lang="en-US" sz="2000" dirty="0"/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 err="1"/>
              <a:t>LLMOps</a:t>
            </a:r>
            <a:r>
              <a:rPr lang="en-US" sz="2000" dirty="0"/>
              <a:t> using Amazon Sagemaker pipeline, Apache Airflow or Kubeflow with Model registry.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 err="1"/>
              <a:t>LangChain</a:t>
            </a:r>
            <a:r>
              <a:rPr lang="en-US" sz="2000" dirty="0"/>
              <a:t> – Choose an appropriate Chain.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Continuous model improvement with Fine Tuning.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Application monitoring using Amazon </a:t>
            </a:r>
            <a:r>
              <a:rPr lang="en-US" sz="2000" dirty="0" err="1"/>
              <a:t>Cloudwatch</a:t>
            </a:r>
            <a:r>
              <a:rPr lang="en-US" sz="2000" dirty="0"/>
              <a:t> and AWS CloudTrail.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Model evaluation metrics – BLEU, ROUGE, Win Rate, etc., 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Asses the PIP repositories and Poetry for dependencies management.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Automate deployment using CDK, Amazon </a:t>
            </a:r>
            <a:r>
              <a:rPr lang="en-US" sz="2000" dirty="0" err="1"/>
              <a:t>Cloudformation</a:t>
            </a:r>
            <a:r>
              <a:rPr lang="en-US" sz="2000" dirty="0"/>
              <a:t>, etc.,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ECC680-28DF-0C12-1C30-D7942ECFAF19}"/>
              </a:ext>
            </a:extLst>
          </p:cNvPr>
          <p:cNvGrpSpPr>
            <a:grpSpLocks noChangeAspect="1"/>
          </p:cNvGrpSpPr>
          <p:nvPr/>
        </p:nvGrpSpPr>
        <p:grpSpPr>
          <a:xfrm>
            <a:off x="9461333" y="3588014"/>
            <a:ext cx="2730667" cy="2968234"/>
            <a:chOff x="533451" y="1690640"/>
            <a:chExt cx="826543" cy="898452"/>
          </a:xfrm>
          <a:solidFill>
            <a:srgbClr val="92D050">
              <a:alpha val="19000"/>
            </a:srgbClr>
          </a:solidFill>
        </p:grpSpPr>
        <p:grpSp>
          <p:nvGrpSpPr>
            <p:cNvPr id="59" name="Graphic 5">
              <a:extLst>
                <a:ext uri="{FF2B5EF4-FFF2-40B4-BE49-F238E27FC236}">
                  <a16:creationId xmlns:a16="http://schemas.microsoft.com/office/drawing/2014/main" id="{DBB881E4-0BAC-22EC-BAC0-C6CB2F3E132F}"/>
                </a:ext>
              </a:extLst>
            </p:cNvPr>
            <p:cNvGrpSpPr/>
            <p:nvPr/>
          </p:nvGrpSpPr>
          <p:grpSpPr>
            <a:xfrm>
              <a:off x="923491" y="1787672"/>
              <a:ext cx="321860" cy="324014"/>
              <a:chOff x="999099" y="1595626"/>
              <a:chExt cx="569595" cy="573405"/>
            </a:xfrm>
            <a:grpFill/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183585D4-06CB-34DD-7C2A-CB9B3AE7C75C}"/>
                  </a:ext>
                </a:extLst>
              </p:cNvPr>
              <p:cNvSpPr/>
              <p:nvPr/>
            </p:nvSpPr>
            <p:spPr>
              <a:xfrm>
                <a:off x="999099" y="1595626"/>
                <a:ext cx="569595" cy="573405"/>
              </a:xfrm>
              <a:custGeom>
                <a:avLst/>
                <a:gdLst>
                  <a:gd name="connsiteX0" fmla="*/ 53340 w 569595"/>
                  <a:gd name="connsiteY0" fmla="*/ 456247 h 573405"/>
                  <a:gd name="connsiteX1" fmla="*/ 64770 w 569595"/>
                  <a:gd name="connsiteY1" fmla="*/ 469583 h 573405"/>
                  <a:gd name="connsiteX2" fmla="*/ 76200 w 569595"/>
                  <a:gd name="connsiteY2" fmla="*/ 482918 h 573405"/>
                  <a:gd name="connsiteX3" fmla="*/ 87630 w 569595"/>
                  <a:gd name="connsiteY3" fmla="*/ 496253 h 573405"/>
                  <a:gd name="connsiteX4" fmla="*/ 166688 w 569595"/>
                  <a:gd name="connsiteY4" fmla="*/ 455295 h 573405"/>
                  <a:gd name="connsiteX5" fmla="*/ 222885 w 569595"/>
                  <a:gd name="connsiteY5" fmla="*/ 482918 h 573405"/>
                  <a:gd name="connsiteX6" fmla="*/ 239077 w 569595"/>
                  <a:gd name="connsiteY6" fmla="*/ 570548 h 573405"/>
                  <a:gd name="connsiteX7" fmla="*/ 257175 w 569595"/>
                  <a:gd name="connsiteY7" fmla="*/ 571500 h 573405"/>
                  <a:gd name="connsiteX8" fmla="*/ 275273 w 569595"/>
                  <a:gd name="connsiteY8" fmla="*/ 572453 h 573405"/>
                  <a:gd name="connsiteX9" fmla="*/ 292417 w 569595"/>
                  <a:gd name="connsiteY9" fmla="*/ 573405 h 573405"/>
                  <a:gd name="connsiteX10" fmla="*/ 320040 w 569595"/>
                  <a:gd name="connsiteY10" fmla="*/ 488633 h 573405"/>
                  <a:gd name="connsiteX11" fmla="*/ 379095 w 569595"/>
                  <a:gd name="connsiteY11" fmla="*/ 468630 h 573405"/>
                  <a:gd name="connsiteX12" fmla="*/ 452438 w 569595"/>
                  <a:gd name="connsiteY12" fmla="*/ 519113 h 573405"/>
                  <a:gd name="connsiteX13" fmla="*/ 465772 w 569595"/>
                  <a:gd name="connsiteY13" fmla="*/ 507683 h 573405"/>
                  <a:gd name="connsiteX14" fmla="*/ 479108 w 569595"/>
                  <a:gd name="connsiteY14" fmla="*/ 496253 h 573405"/>
                  <a:gd name="connsiteX15" fmla="*/ 492442 w 569595"/>
                  <a:gd name="connsiteY15" fmla="*/ 484822 h 573405"/>
                  <a:gd name="connsiteX16" fmla="*/ 451485 w 569595"/>
                  <a:gd name="connsiteY16" fmla="*/ 405765 h 573405"/>
                  <a:gd name="connsiteX17" fmla="*/ 479108 w 569595"/>
                  <a:gd name="connsiteY17" fmla="*/ 349568 h 573405"/>
                  <a:gd name="connsiteX18" fmla="*/ 566738 w 569595"/>
                  <a:gd name="connsiteY18" fmla="*/ 333375 h 573405"/>
                  <a:gd name="connsiteX19" fmla="*/ 567690 w 569595"/>
                  <a:gd name="connsiteY19" fmla="*/ 315278 h 573405"/>
                  <a:gd name="connsiteX20" fmla="*/ 568643 w 569595"/>
                  <a:gd name="connsiteY20" fmla="*/ 297180 h 573405"/>
                  <a:gd name="connsiteX21" fmla="*/ 569595 w 569595"/>
                  <a:gd name="connsiteY21" fmla="*/ 279083 h 573405"/>
                  <a:gd name="connsiteX22" fmla="*/ 484822 w 569595"/>
                  <a:gd name="connsiteY22" fmla="*/ 251460 h 573405"/>
                  <a:gd name="connsiteX23" fmla="*/ 464820 w 569595"/>
                  <a:gd name="connsiteY23" fmla="*/ 191453 h 573405"/>
                  <a:gd name="connsiteX24" fmla="*/ 515303 w 569595"/>
                  <a:gd name="connsiteY24" fmla="*/ 118110 h 573405"/>
                  <a:gd name="connsiteX25" fmla="*/ 503872 w 569595"/>
                  <a:gd name="connsiteY25" fmla="*/ 104775 h 573405"/>
                  <a:gd name="connsiteX26" fmla="*/ 492442 w 569595"/>
                  <a:gd name="connsiteY26" fmla="*/ 91440 h 573405"/>
                  <a:gd name="connsiteX27" fmla="*/ 481013 w 569595"/>
                  <a:gd name="connsiteY27" fmla="*/ 78105 h 573405"/>
                  <a:gd name="connsiteX28" fmla="*/ 401955 w 569595"/>
                  <a:gd name="connsiteY28" fmla="*/ 119063 h 573405"/>
                  <a:gd name="connsiteX29" fmla="*/ 344805 w 569595"/>
                  <a:gd name="connsiteY29" fmla="*/ 90488 h 573405"/>
                  <a:gd name="connsiteX30" fmla="*/ 328613 w 569595"/>
                  <a:gd name="connsiteY30" fmla="*/ 2857 h 573405"/>
                  <a:gd name="connsiteX31" fmla="*/ 311467 w 569595"/>
                  <a:gd name="connsiteY31" fmla="*/ 1905 h 573405"/>
                  <a:gd name="connsiteX32" fmla="*/ 293370 w 569595"/>
                  <a:gd name="connsiteY32" fmla="*/ 953 h 573405"/>
                  <a:gd name="connsiteX33" fmla="*/ 275273 w 569595"/>
                  <a:gd name="connsiteY33" fmla="*/ 0 h 573405"/>
                  <a:gd name="connsiteX34" fmla="*/ 248602 w 569595"/>
                  <a:gd name="connsiteY34" fmla="*/ 83820 h 573405"/>
                  <a:gd name="connsiteX35" fmla="*/ 188595 w 569595"/>
                  <a:gd name="connsiteY35" fmla="*/ 103823 h 573405"/>
                  <a:gd name="connsiteX36" fmla="*/ 116205 w 569595"/>
                  <a:gd name="connsiteY36" fmla="*/ 53340 h 573405"/>
                  <a:gd name="connsiteX37" fmla="*/ 104775 w 569595"/>
                  <a:gd name="connsiteY37" fmla="*/ 68580 h 573405"/>
                  <a:gd name="connsiteX38" fmla="*/ 91440 w 569595"/>
                  <a:gd name="connsiteY38" fmla="*/ 80010 h 573405"/>
                  <a:gd name="connsiteX39" fmla="*/ 78105 w 569595"/>
                  <a:gd name="connsiteY39" fmla="*/ 91440 h 573405"/>
                  <a:gd name="connsiteX40" fmla="*/ 118110 w 569595"/>
                  <a:gd name="connsiteY40" fmla="*/ 170498 h 573405"/>
                  <a:gd name="connsiteX41" fmla="*/ 89535 w 569595"/>
                  <a:gd name="connsiteY41" fmla="*/ 227648 h 573405"/>
                  <a:gd name="connsiteX42" fmla="*/ 2858 w 569595"/>
                  <a:gd name="connsiteY42" fmla="*/ 243840 h 573405"/>
                  <a:gd name="connsiteX43" fmla="*/ 1905 w 569595"/>
                  <a:gd name="connsiteY43" fmla="*/ 260985 h 573405"/>
                  <a:gd name="connsiteX44" fmla="*/ 952 w 569595"/>
                  <a:gd name="connsiteY44" fmla="*/ 278130 h 573405"/>
                  <a:gd name="connsiteX45" fmla="*/ 0 w 569595"/>
                  <a:gd name="connsiteY45" fmla="*/ 296228 h 573405"/>
                  <a:gd name="connsiteX46" fmla="*/ 84773 w 569595"/>
                  <a:gd name="connsiteY46" fmla="*/ 323850 h 573405"/>
                  <a:gd name="connsiteX47" fmla="*/ 104775 w 569595"/>
                  <a:gd name="connsiteY47" fmla="*/ 383858 h 573405"/>
                  <a:gd name="connsiteX48" fmla="*/ 53340 w 569595"/>
                  <a:gd name="connsiteY48" fmla="*/ 456247 h 573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69595" h="573405">
                    <a:moveTo>
                      <a:pt x="53340" y="456247"/>
                    </a:moveTo>
                    <a:lnTo>
                      <a:pt x="64770" y="469583"/>
                    </a:lnTo>
                    <a:lnTo>
                      <a:pt x="76200" y="482918"/>
                    </a:lnTo>
                    <a:lnTo>
                      <a:pt x="87630" y="496253"/>
                    </a:lnTo>
                    <a:lnTo>
                      <a:pt x="166688" y="455295"/>
                    </a:lnTo>
                    <a:cubicBezTo>
                      <a:pt x="183833" y="467678"/>
                      <a:pt x="202883" y="477203"/>
                      <a:pt x="222885" y="482918"/>
                    </a:cubicBezTo>
                    <a:lnTo>
                      <a:pt x="239077" y="570548"/>
                    </a:lnTo>
                    <a:lnTo>
                      <a:pt x="257175" y="571500"/>
                    </a:lnTo>
                    <a:lnTo>
                      <a:pt x="275273" y="572453"/>
                    </a:lnTo>
                    <a:lnTo>
                      <a:pt x="292417" y="573405"/>
                    </a:lnTo>
                    <a:lnTo>
                      <a:pt x="320040" y="488633"/>
                    </a:lnTo>
                    <a:cubicBezTo>
                      <a:pt x="340995" y="484822"/>
                      <a:pt x="360997" y="478155"/>
                      <a:pt x="379095" y="468630"/>
                    </a:cubicBezTo>
                    <a:lnTo>
                      <a:pt x="452438" y="519113"/>
                    </a:lnTo>
                    <a:lnTo>
                      <a:pt x="465772" y="507683"/>
                    </a:lnTo>
                    <a:lnTo>
                      <a:pt x="479108" y="496253"/>
                    </a:lnTo>
                    <a:lnTo>
                      <a:pt x="492442" y="484822"/>
                    </a:lnTo>
                    <a:lnTo>
                      <a:pt x="451485" y="405765"/>
                    </a:lnTo>
                    <a:cubicBezTo>
                      <a:pt x="463867" y="388620"/>
                      <a:pt x="473392" y="369570"/>
                      <a:pt x="479108" y="349568"/>
                    </a:cubicBezTo>
                    <a:lnTo>
                      <a:pt x="566738" y="333375"/>
                    </a:lnTo>
                    <a:lnTo>
                      <a:pt x="567690" y="315278"/>
                    </a:lnTo>
                    <a:lnTo>
                      <a:pt x="568643" y="297180"/>
                    </a:lnTo>
                    <a:lnTo>
                      <a:pt x="569595" y="279083"/>
                    </a:lnTo>
                    <a:lnTo>
                      <a:pt x="484822" y="251460"/>
                    </a:lnTo>
                    <a:cubicBezTo>
                      <a:pt x="481013" y="230505"/>
                      <a:pt x="474345" y="210503"/>
                      <a:pt x="464820" y="191453"/>
                    </a:cubicBezTo>
                    <a:lnTo>
                      <a:pt x="515303" y="118110"/>
                    </a:lnTo>
                    <a:lnTo>
                      <a:pt x="503872" y="104775"/>
                    </a:lnTo>
                    <a:lnTo>
                      <a:pt x="492442" y="91440"/>
                    </a:lnTo>
                    <a:lnTo>
                      <a:pt x="481013" y="78105"/>
                    </a:lnTo>
                    <a:lnTo>
                      <a:pt x="401955" y="119063"/>
                    </a:lnTo>
                    <a:cubicBezTo>
                      <a:pt x="384810" y="106680"/>
                      <a:pt x="364808" y="97155"/>
                      <a:pt x="344805" y="90488"/>
                    </a:cubicBezTo>
                    <a:lnTo>
                      <a:pt x="328613" y="2857"/>
                    </a:lnTo>
                    <a:lnTo>
                      <a:pt x="311467" y="1905"/>
                    </a:lnTo>
                    <a:lnTo>
                      <a:pt x="293370" y="953"/>
                    </a:lnTo>
                    <a:lnTo>
                      <a:pt x="275273" y="0"/>
                    </a:lnTo>
                    <a:lnTo>
                      <a:pt x="248602" y="83820"/>
                    </a:lnTo>
                    <a:cubicBezTo>
                      <a:pt x="227648" y="87630"/>
                      <a:pt x="207645" y="94298"/>
                      <a:pt x="188595" y="103823"/>
                    </a:cubicBezTo>
                    <a:lnTo>
                      <a:pt x="116205" y="53340"/>
                    </a:lnTo>
                    <a:lnTo>
                      <a:pt x="104775" y="68580"/>
                    </a:lnTo>
                    <a:lnTo>
                      <a:pt x="91440" y="80010"/>
                    </a:lnTo>
                    <a:lnTo>
                      <a:pt x="78105" y="91440"/>
                    </a:lnTo>
                    <a:lnTo>
                      <a:pt x="118110" y="170498"/>
                    </a:lnTo>
                    <a:cubicBezTo>
                      <a:pt x="105727" y="188595"/>
                      <a:pt x="96202" y="207645"/>
                      <a:pt x="89535" y="227648"/>
                    </a:cubicBezTo>
                    <a:lnTo>
                      <a:pt x="2858" y="243840"/>
                    </a:lnTo>
                    <a:lnTo>
                      <a:pt x="1905" y="260985"/>
                    </a:lnTo>
                    <a:lnTo>
                      <a:pt x="952" y="278130"/>
                    </a:lnTo>
                    <a:lnTo>
                      <a:pt x="0" y="296228"/>
                    </a:lnTo>
                    <a:lnTo>
                      <a:pt x="84773" y="323850"/>
                    </a:lnTo>
                    <a:cubicBezTo>
                      <a:pt x="88583" y="344805"/>
                      <a:pt x="95250" y="364808"/>
                      <a:pt x="104775" y="383858"/>
                    </a:cubicBezTo>
                    <a:lnTo>
                      <a:pt x="53340" y="456247"/>
                    </a:lnTo>
                    <a:close/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97E496AC-2529-2182-BC99-1EB7DA901941}"/>
                  </a:ext>
                </a:extLst>
              </p:cNvPr>
              <p:cNvSpPr/>
              <p:nvPr/>
            </p:nvSpPr>
            <p:spPr>
              <a:xfrm>
                <a:off x="1170549" y="1769934"/>
                <a:ext cx="228600" cy="228600"/>
              </a:xfrm>
              <a:custGeom>
                <a:avLst/>
                <a:gdLst>
                  <a:gd name="connsiteX0" fmla="*/ 228600 w 228600"/>
                  <a:gd name="connsiteY0" fmla="*/ 114300 h 228600"/>
                  <a:gd name="connsiteX1" fmla="*/ 114300 w 228600"/>
                  <a:gd name="connsiteY1" fmla="*/ 228600 h 228600"/>
                  <a:gd name="connsiteX2" fmla="*/ 0 w 228600"/>
                  <a:gd name="connsiteY2" fmla="*/ 114300 h 228600"/>
                  <a:gd name="connsiteX3" fmla="*/ 114300 w 228600"/>
                  <a:gd name="connsiteY3" fmla="*/ 0 h 228600"/>
                  <a:gd name="connsiteX4" fmla="*/ 228600 w 228600"/>
                  <a:gd name="connsiteY4" fmla="*/ 1143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8600" y="114300"/>
                    </a:moveTo>
                    <a:cubicBezTo>
                      <a:pt x="228600" y="177426"/>
                      <a:pt x="177426" y="228600"/>
                      <a:pt x="114300" y="228600"/>
                    </a:cubicBezTo>
                    <a:cubicBezTo>
                      <a:pt x="51174" y="228600"/>
                      <a:pt x="0" y="177426"/>
                      <a:pt x="0" y="114300"/>
                    </a:cubicBezTo>
                    <a:cubicBezTo>
                      <a:pt x="0" y="51174"/>
                      <a:pt x="51174" y="0"/>
                      <a:pt x="114300" y="0"/>
                    </a:cubicBezTo>
                    <a:cubicBezTo>
                      <a:pt x="177426" y="0"/>
                      <a:pt x="228600" y="51174"/>
                      <a:pt x="228600" y="114300"/>
                    </a:cubicBezTo>
                    <a:close/>
                  </a:path>
                </a:pathLst>
              </a:custGeom>
              <a:grpFill/>
              <a:ln w="158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60" name="Graphic 5">
              <a:extLst>
                <a:ext uri="{FF2B5EF4-FFF2-40B4-BE49-F238E27FC236}">
                  <a16:creationId xmlns:a16="http://schemas.microsoft.com/office/drawing/2014/main" id="{BD6FC4DF-C0E3-B0BE-F2BB-4D7B24D40646}"/>
                </a:ext>
              </a:extLst>
            </p:cNvPr>
            <p:cNvGrpSpPr/>
            <p:nvPr/>
          </p:nvGrpSpPr>
          <p:grpSpPr>
            <a:xfrm>
              <a:off x="868053" y="1690640"/>
              <a:ext cx="491941" cy="338157"/>
              <a:chOff x="900991" y="1423910"/>
              <a:chExt cx="870585" cy="598436"/>
            </a:xfrm>
            <a:grpFill/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0F1B4AC-5035-7A99-99D1-63C5D9F9107D}"/>
                  </a:ext>
                </a:extLst>
              </p:cNvPr>
              <p:cNvSpPr/>
              <p:nvPr/>
            </p:nvSpPr>
            <p:spPr>
              <a:xfrm>
                <a:off x="900991" y="1423910"/>
                <a:ext cx="845604" cy="577481"/>
              </a:xfrm>
              <a:custGeom>
                <a:avLst/>
                <a:gdLst>
                  <a:gd name="connsiteX0" fmla="*/ 0 w 845604"/>
                  <a:gd name="connsiteY0" fmla="*/ 209817 h 577481"/>
                  <a:gd name="connsiteX1" fmla="*/ 616268 w 845604"/>
                  <a:gd name="connsiteY1" fmla="*/ 65037 h 577481"/>
                  <a:gd name="connsiteX2" fmla="*/ 830580 w 845604"/>
                  <a:gd name="connsiteY2" fmla="*/ 577482 h 57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5604" h="577481">
                    <a:moveTo>
                      <a:pt x="0" y="209817"/>
                    </a:moveTo>
                    <a:cubicBezTo>
                      <a:pt x="80010" y="71704"/>
                      <a:pt x="340043" y="-94031"/>
                      <a:pt x="616268" y="65037"/>
                    </a:cubicBezTo>
                    <a:cubicBezTo>
                      <a:pt x="741998" y="137427"/>
                      <a:pt x="894398" y="326974"/>
                      <a:pt x="830580" y="577482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548B855-0DAE-7782-66AA-E401483FD5F9}"/>
                  </a:ext>
                </a:extLst>
              </p:cNvPr>
              <p:cNvSpPr/>
              <p:nvPr/>
            </p:nvSpPr>
            <p:spPr>
              <a:xfrm>
                <a:off x="1702044" y="1956624"/>
                <a:ext cx="69532" cy="65722"/>
              </a:xfrm>
              <a:custGeom>
                <a:avLst/>
                <a:gdLst>
                  <a:gd name="connsiteX0" fmla="*/ 6667 w 69532"/>
                  <a:gd name="connsiteY0" fmla="*/ 0 h 65722"/>
                  <a:gd name="connsiteX1" fmla="*/ 30480 w 69532"/>
                  <a:gd name="connsiteY1" fmla="*/ 39053 h 65722"/>
                  <a:gd name="connsiteX2" fmla="*/ 69533 w 69532"/>
                  <a:gd name="connsiteY2" fmla="*/ 15240 h 65722"/>
                  <a:gd name="connsiteX3" fmla="*/ 62865 w 69532"/>
                  <a:gd name="connsiteY3" fmla="*/ 41910 h 65722"/>
                  <a:gd name="connsiteX4" fmla="*/ 23813 w 69532"/>
                  <a:gd name="connsiteY4" fmla="*/ 65723 h 65722"/>
                  <a:gd name="connsiteX5" fmla="*/ 0 w 69532"/>
                  <a:gd name="connsiteY5" fmla="*/ 26670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65722">
                    <a:moveTo>
                      <a:pt x="6667" y="0"/>
                    </a:moveTo>
                    <a:lnTo>
                      <a:pt x="30480" y="39053"/>
                    </a:lnTo>
                    <a:lnTo>
                      <a:pt x="69533" y="15240"/>
                    </a:lnTo>
                    <a:lnTo>
                      <a:pt x="62865" y="41910"/>
                    </a:lnTo>
                    <a:lnTo>
                      <a:pt x="23813" y="65723"/>
                    </a:lnTo>
                    <a:lnTo>
                      <a:pt x="0" y="26670"/>
                    </a:lnTo>
                    <a:close/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418DED5-F824-661E-862A-A511C1AEAEEE}"/>
                </a:ext>
              </a:extLst>
            </p:cNvPr>
            <p:cNvSpPr/>
            <p:nvPr/>
          </p:nvSpPr>
          <p:spPr>
            <a:xfrm>
              <a:off x="1069889" y="2085850"/>
              <a:ext cx="238973" cy="127396"/>
            </a:xfrm>
            <a:custGeom>
              <a:avLst/>
              <a:gdLst>
                <a:gd name="connsiteX0" fmla="*/ 0 w 422910"/>
                <a:gd name="connsiteY0" fmla="*/ 224790 h 225453"/>
                <a:gd name="connsiteX1" fmla="*/ 422910 w 422910"/>
                <a:gd name="connsiteY1" fmla="*/ 0 h 22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2910" h="225453">
                  <a:moveTo>
                    <a:pt x="0" y="224790"/>
                  </a:moveTo>
                  <a:cubicBezTo>
                    <a:pt x="197167" y="235268"/>
                    <a:pt x="357188" y="120015"/>
                    <a:pt x="422910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</a:endParaRPr>
            </a:p>
          </p:txBody>
        </p:sp>
        <p:grpSp>
          <p:nvGrpSpPr>
            <p:cNvPr id="62" name="Graphic 5">
              <a:extLst>
                <a:ext uri="{FF2B5EF4-FFF2-40B4-BE49-F238E27FC236}">
                  <a16:creationId xmlns:a16="http://schemas.microsoft.com/office/drawing/2014/main" id="{BE4360B3-43DE-2DAF-BE83-1EE06103B2EB}"/>
                </a:ext>
              </a:extLst>
            </p:cNvPr>
            <p:cNvGrpSpPr/>
            <p:nvPr/>
          </p:nvGrpSpPr>
          <p:grpSpPr>
            <a:xfrm>
              <a:off x="811001" y="1875402"/>
              <a:ext cx="39290" cy="139401"/>
              <a:chOff x="800026" y="1750884"/>
              <a:chExt cx="69532" cy="246697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C788825F-2588-C1AD-2C04-B06001B0E9CB}"/>
                  </a:ext>
                </a:extLst>
              </p:cNvPr>
              <p:cNvSpPr/>
              <p:nvPr/>
            </p:nvSpPr>
            <p:spPr>
              <a:xfrm>
                <a:off x="826211" y="1771839"/>
                <a:ext cx="14772" cy="225742"/>
              </a:xfrm>
              <a:custGeom>
                <a:avLst/>
                <a:gdLst>
                  <a:gd name="connsiteX0" fmla="*/ 13820 w 14772"/>
                  <a:gd name="connsiteY0" fmla="*/ 225743 h 225742"/>
                  <a:gd name="connsiteX1" fmla="*/ 14773 w 14772"/>
                  <a:gd name="connsiteY1" fmla="*/ 0 h 22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72" h="225742">
                    <a:moveTo>
                      <a:pt x="13820" y="225743"/>
                    </a:moveTo>
                    <a:cubicBezTo>
                      <a:pt x="-3325" y="159068"/>
                      <a:pt x="-6182" y="82868"/>
                      <a:pt x="14773" y="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736AAAE-EADA-CE73-5355-4216EE6D72F0}"/>
                  </a:ext>
                </a:extLst>
              </p:cNvPr>
              <p:cNvSpPr/>
              <p:nvPr/>
            </p:nvSpPr>
            <p:spPr>
              <a:xfrm>
                <a:off x="800026" y="1750884"/>
                <a:ext cx="69532" cy="65722"/>
              </a:xfrm>
              <a:custGeom>
                <a:avLst/>
                <a:gdLst>
                  <a:gd name="connsiteX0" fmla="*/ 62865 w 69532"/>
                  <a:gd name="connsiteY0" fmla="*/ 65723 h 65722"/>
                  <a:gd name="connsiteX1" fmla="*/ 40005 w 69532"/>
                  <a:gd name="connsiteY1" fmla="*/ 26670 h 65722"/>
                  <a:gd name="connsiteX2" fmla="*/ 0 w 69532"/>
                  <a:gd name="connsiteY2" fmla="*/ 49530 h 65722"/>
                  <a:gd name="connsiteX3" fmla="*/ 7620 w 69532"/>
                  <a:gd name="connsiteY3" fmla="*/ 22860 h 65722"/>
                  <a:gd name="connsiteX4" fmla="*/ 46673 w 69532"/>
                  <a:gd name="connsiteY4" fmla="*/ 0 h 65722"/>
                  <a:gd name="connsiteX5" fmla="*/ 69533 w 69532"/>
                  <a:gd name="connsiteY5" fmla="*/ 39053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65722">
                    <a:moveTo>
                      <a:pt x="62865" y="65723"/>
                    </a:moveTo>
                    <a:lnTo>
                      <a:pt x="40005" y="26670"/>
                    </a:lnTo>
                    <a:lnTo>
                      <a:pt x="0" y="49530"/>
                    </a:lnTo>
                    <a:lnTo>
                      <a:pt x="7620" y="22860"/>
                    </a:lnTo>
                    <a:lnTo>
                      <a:pt x="46673" y="0"/>
                    </a:lnTo>
                    <a:lnTo>
                      <a:pt x="69533" y="39053"/>
                    </a:lnTo>
                    <a:close/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63" name="Graphic 5">
              <a:extLst>
                <a:ext uri="{FF2B5EF4-FFF2-40B4-BE49-F238E27FC236}">
                  <a16:creationId xmlns:a16="http://schemas.microsoft.com/office/drawing/2014/main" id="{54FAF438-0A24-FF11-6FF2-239240DDDC4F}"/>
                </a:ext>
              </a:extLst>
            </p:cNvPr>
            <p:cNvGrpSpPr/>
            <p:nvPr/>
          </p:nvGrpSpPr>
          <p:grpSpPr>
            <a:xfrm>
              <a:off x="533451" y="2063516"/>
              <a:ext cx="520191" cy="525576"/>
              <a:chOff x="308847" y="2083789"/>
              <a:chExt cx="920579" cy="930109"/>
            </a:xfrm>
            <a:grpFill/>
          </p:grpSpPr>
          <p:grpSp>
            <p:nvGrpSpPr>
              <p:cNvPr id="73" name="Graphic 5">
                <a:extLst>
                  <a:ext uri="{FF2B5EF4-FFF2-40B4-BE49-F238E27FC236}">
                    <a16:creationId xmlns:a16="http://schemas.microsoft.com/office/drawing/2014/main" id="{92DF19E2-4C95-13DD-9FA6-4E732E01289D}"/>
                  </a:ext>
                </a:extLst>
              </p:cNvPr>
              <p:cNvGrpSpPr/>
              <p:nvPr/>
            </p:nvGrpSpPr>
            <p:grpSpPr>
              <a:xfrm>
                <a:off x="308847" y="2083789"/>
                <a:ext cx="854081" cy="812952"/>
                <a:chOff x="308847" y="2083789"/>
                <a:chExt cx="854081" cy="812952"/>
              </a:xfrm>
              <a:grpFill/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00DA7531-8ABD-637F-4A46-BDE9B02A00FC}"/>
                    </a:ext>
                  </a:extLst>
                </p:cNvPr>
                <p:cNvSpPr/>
                <p:nvPr/>
              </p:nvSpPr>
              <p:spPr>
                <a:xfrm>
                  <a:off x="308847" y="2083789"/>
                  <a:ext cx="833126" cy="812952"/>
                </a:xfrm>
                <a:custGeom>
                  <a:avLst/>
                  <a:gdLst>
                    <a:gd name="connsiteX0" fmla="*/ 833127 w 833126"/>
                    <a:gd name="connsiteY0" fmla="*/ 191922 h 812952"/>
                    <a:gd name="connsiteX1" fmla="*/ 228289 w 833126"/>
                    <a:gd name="connsiteY1" fmla="*/ 65240 h 812952"/>
                    <a:gd name="connsiteX2" fmla="*/ 1594 w 833126"/>
                    <a:gd name="connsiteY2" fmla="*/ 415760 h 812952"/>
                    <a:gd name="connsiteX3" fmla="*/ 157804 w 833126"/>
                    <a:gd name="connsiteY3" fmla="*/ 812952 h 81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3126" h="812952">
                      <a:moveTo>
                        <a:pt x="833127" y="191922"/>
                      </a:moveTo>
                      <a:cubicBezTo>
                        <a:pt x="741687" y="57620"/>
                        <a:pt x="492132" y="-87160"/>
                        <a:pt x="228289" y="65240"/>
                      </a:cubicBezTo>
                      <a:cubicBezTo>
                        <a:pt x="131134" y="121437"/>
                        <a:pt x="18739" y="246215"/>
                        <a:pt x="1594" y="415760"/>
                      </a:cubicBezTo>
                      <a:cubicBezTo>
                        <a:pt x="1594" y="415760"/>
                        <a:pt x="-26981" y="666267"/>
                        <a:pt x="157804" y="812952"/>
                      </a:cubicBez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F14064E3-6E4E-9CB7-5502-0EDB1135B68E}"/>
                    </a:ext>
                  </a:extLst>
                </p:cNvPr>
                <p:cNvSpPr/>
                <p:nvPr/>
              </p:nvSpPr>
              <p:spPr>
                <a:xfrm>
                  <a:off x="1093396" y="2226182"/>
                  <a:ext cx="69532" cy="67627"/>
                </a:xfrm>
                <a:custGeom>
                  <a:avLst/>
                  <a:gdLst>
                    <a:gd name="connsiteX0" fmla="*/ 54292 w 69532"/>
                    <a:gd name="connsiteY0" fmla="*/ 0 h 67627"/>
                    <a:gd name="connsiteX1" fmla="*/ 44767 w 69532"/>
                    <a:gd name="connsiteY1" fmla="*/ 44767 h 67627"/>
                    <a:gd name="connsiteX2" fmla="*/ 0 w 69532"/>
                    <a:gd name="connsiteY2" fmla="*/ 35242 h 67627"/>
                    <a:gd name="connsiteX3" fmla="*/ 15240 w 69532"/>
                    <a:gd name="connsiteY3" fmla="*/ 59055 h 67627"/>
                    <a:gd name="connsiteX4" fmla="*/ 60007 w 69532"/>
                    <a:gd name="connsiteY4" fmla="*/ 67627 h 67627"/>
                    <a:gd name="connsiteX5" fmla="*/ 69532 w 69532"/>
                    <a:gd name="connsiteY5" fmla="*/ 23813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67627">
                      <a:moveTo>
                        <a:pt x="54292" y="0"/>
                      </a:moveTo>
                      <a:lnTo>
                        <a:pt x="44767" y="44767"/>
                      </a:lnTo>
                      <a:lnTo>
                        <a:pt x="0" y="35242"/>
                      </a:lnTo>
                      <a:lnTo>
                        <a:pt x="15240" y="59055"/>
                      </a:lnTo>
                      <a:lnTo>
                        <a:pt x="60007" y="67627"/>
                      </a:lnTo>
                      <a:lnTo>
                        <a:pt x="69532" y="23813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  <p:grpSp>
            <p:nvGrpSpPr>
              <p:cNvPr id="74" name="Graphic 5">
                <a:extLst>
                  <a:ext uri="{FF2B5EF4-FFF2-40B4-BE49-F238E27FC236}">
                    <a16:creationId xmlns:a16="http://schemas.microsoft.com/office/drawing/2014/main" id="{47BD797A-5D66-8B11-C40D-C2F2B85FBC71}"/>
                  </a:ext>
                </a:extLst>
              </p:cNvPr>
              <p:cNvGrpSpPr/>
              <p:nvPr/>
            </p:nvGrpSpPr>
            <p:grpSpPr>
              <a:xfrm>
                <a:off x="562854" y="2410967"/>
                <a:ext cx="666572" cy="602932"/>
                <a:chOff x="562854" y="2410967"/>
                <a:chExt cx="666572" cy="602932"/>
              </a:xfrm>
              <a:grpFill/>
            </p:grpSpPr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AE10ED85-9B16-B6D3-6442-9E591A8174EE}"/>
                    </a:ext>
                  </a:extLst>
                </p:cNvPr>
                <p:cNvSpPr/>
                <p:nvPr/>
              </p:nvSpPr>
              <p:spPr>
                <a:xfrm>
                  <a:off x="582856" y="2410967"/>
                  <a:ext cx="646569" cy="598392"/>
                </a:xfrm>
                <a:custGeom>
                  <a:avLst/>
                  <a:gdLst>
                    <a:gd name="connsiteX0" fmla="*/ 0 w 646569"/>
                    <a:gd name="connsiteY0" fmla="*/ 558165 h 598392"/>
                    <a:gd name="connsiteX1" fmla="*/ 417195 w 646569"/>
                    <a:gd name="connsiteY1" fmla="*/ 533400 h 598392"/>
                    <a:gd name="connsiteX2" fmla="*/ 625793 w 646569"/>
                    <a:gd name="connsiteY2" fmla="*/ 0 h 59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6569" h="598392">
                      <a:moveTo>
                        <a:pt x="0" y="558165"/>
                      </a:moveTo>
                      <a:cubicBezTo>
                        <a:pt x="115253" y="609600"/>
                        <a:pt x="263843" y="621982"/>
                        <a:pt x="417195" y="533400"/>
                      </a:cubicBezTo>
                      <a:cubicBezTo>
                        <a:pt x="545783" y="459105"/>
                        <a:pt x="703898" y="260985"/>
                        <a:pt x="625793" y="0"/>
                      </a:cubicBez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4D8CA9A0-6338-81B2-197C-34CB8EDAAB5B}"/>
                    </a:ext>
                  </a:extLst>
                </p:cNvPr>
                <p:cNvSpPr/>
                <p:nvPr/>
              </p:nvSpPr>
              <p:spPr>
                <a:xfrm>
                  <a:off x="562854" y="2943414"/>
                  <a:ext cx="67627" cy="70484"/>
                </a:xfrm>
                <a:custGeom>
                  <a:avLst/>
                  <a:gdLst>
                    <a:gd name="connsiteX0" fmla="*/ 41910 w 67627"/>
                    <a:gd name="connsiteY0" fmla="*/ 70485 h 70484"/>
                    <a:gd name="connsiteX1" fmla="*/ 24765 w 67627"/>
                    <a:gd name="connsiteY1" fmla="*/ 27622 h 70484"/>
                    <a:gd name="connsiteX2" fmla="*/ 67627 w 67627"/>
                    <a:gd name="connsiteY2" fmla="*/ 10477 h 70484"/>
                    <a:gd name="connsiteX3" fmla="*/ 42863 w 67627"/>
                    <a:gd name="connsiteY3" fmla="*/ 0 h 70484"/>
                    <a:gd name="connsiteX4" fmla="*/ 0 w 67627"/>
                    <a:gd name="connsiteY4" fmla="*/ 16192 h 70484"/>
                    <a:gd name="connsiteX5" fmla="*/ 17145 w 67627"/>
                    <a:gd name="connsiteY5" fmla="*/ 59055 h 70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627" h="70484">
                      <a:moveTo>
                        <a:pt x="41910" y="70485"/>
                      </a:moveTo>
                      <a:lnTo>
                        <a:pt x="24765" y="27622"/>
                      </a:lnTo>
                      <a:lnTo>
                        <a:pt x="67627" y="10477"/>
                      </a:lnTo>
                      <a:lnTo>
                        <a:pt x="42863" y="0"/>
                      </a:lnTo>
                      <a:lnTo>
                        <a:pt x="0" y="16192"/>
                      </a:lnTo>
                      <a:lnTo>
                        <a:pt x="17145" y="59055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</p:grpSp>
        <p:grpSp>
          <p:nvGrpSpPr>
            <p:cNvPr id="64" name="Graphic 5">
              <a:extLst>
                <a:ext uri="{FF2B5EF4-FFF2-40B4-BE49-F238E27FC236}">
                  <a16:creationId xmlns:a16="http://schemas.microsoft.com/office/drawing/2014/main" id="{6763ADAE-7F81-516D-8753-56B42B17B48D}"/>
                </a:ext>
              </a:extLst>
            </p:cNvPr>
            <p:cNvGrpSpPr/>
            <p:nvPr/>
          </p:nvGrpSpPr>
          <p:grpSpPr>
            <a:xfrm>
              <a:off x="658682" y="2206950"/>
              <a:ext cx="251352" cy="250814"/>
              <a:chOff x="530468" y="2337624"/>
              <a:chExt cx="444817" cy="443865"/>
            </a:xfrm>
            <a:grpFill/>
          </p:grpSpPr>
          <p:grpSp>
            <p:nvGrpSpPr>
              <p:cNvPr id="65" name="Graphic 5">
                <a:extLst>
                  <a:ext uri="{FF2B5EF4-FFF2-40B4-BE49-F238E27FC236}">
                    <a16:creationId xmlns:a16="http://schemas.microsoft.com/office/drawing/2014/main" id="{97EAE1B3-740F-553E-EF7D-5595A3676227}"/>
                  </a:ext>
                </a:extLst>
              </p:cNvPr>
              <p:cNvGrpSpPr/>
              <p:nvPr/>
            </p:nvGrpSpPr>
            <p:grpSpPr>
              <a:xfrm>
                <a:off x="530468" y="2337624"/>
                <a:ext cx="444817" cy="443865"/>
                <a:chOff x="530468" y="2337624"/>
                <a:chExt cx="444817" cy="443865"/>
              </a:xfrm>
              <a:grpFill/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FFE3D7F3-341C-4BC9-DB05-76BE902E8E83}"/>
                    </a:ext>
                  </a:extLst>
                </p:cNvPr>
                <p:cNvSpPr/>
                <p:nvPr/>
              </p:nvSpPr>
              <p:spPr>
                <a:xfrm>
                  <a:off x="545709" y="2351912"/>
                  <a:ext cx="414337" cy="415290"/>
                </a:xfrm>
                <a:custGeom>
                  <a:avLst/>
                  <a:gdLst>
                    <a:gd name="connsiteX0" fmla="*/ 0 w 414337"/>
                    <a:gd name="connsiteY0" fmla="*/ 0 h 415290"/>
                    <a:gd name="connsiteX1" fmla="*/ 414338 w 414337"/>
                    <a:gd name="connsiteY1" fmla="*/ 41529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337" h="415290">
                      <a:moveTo>
                        <a:pt x="0" y="0"/>
                      </a:moveTo>
                      <a:lnTo>
                        <a:pt x="414338" y="415290"/>
                      </a:ln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168C7DC4-DCF7-590F-9C23-9C485D626C3F}"/>
                    </a:ext>
                  </a:extLst>
                </p:cNvPr>
                <p:cNvSpPr/>
                <p:nvPr/>
              </p:nvSpPr>
              <p:spPr>
                <a:xfrm>
                  <a:off x="530468" y="2337624"/>
                  <a:ext cx="114300" cy="114300"/>
                </a:xfrm>
                <a:custGeom>
                  <a:avLst/>
                  <a:gdLst>
                    <a:gd name="connsiteX0" fmla="*/ 4763 w 114300"/>
                    <a:gd name="connsiteY0" fmla="*/ 114300 h 114300"/>
                    <a:gd name="connsiteX1" fmla="*/ 23813 w 114300"/>
                    <a:gd name="connsiteY1" fmla="*/ 113348 h 114300"/>
                    <a:gd name="connsiteX2" fmla="*/ 20003 w 114300"/>
                    <a:gd name="connsiteY2" fmla="*/ 20003 h 114300"/>
                    <a:gd name="connsiteX3" fmla="*/ 114300 w 114300"/>
                    <a:gd name="connsiteY3" fmla="*/ 22860 h 114300"/>
                    <a:gd name="connsiteX4" fmla="*/ 114300 w 114300"/>
                    <a:gd name="connsiteY4" fmla="*/ 3810 h 114300"/>
                    <a:gd name="connsiteX5" fmla="*/ 0 w 114300"/>
                    <a:gd name="connsiteY5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4763" y="114300"/>
                      </a:moveTo>
                      <a:lnTo>
                        <a:pt x="23813" y="113348"/>
                      </a:lnTo>
                      <a:lnTo>
                        <a:pt x="20003" y="20003"/>
                      </a:lnTo>
                      <a:lnTo>
                        <a:pt x="114300" y="22860"/>
                      </a:lnTo>
                      <a:lnTo>
                        <a:pt x="114300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993F86DF-0CEE-35A4-D74C-F1B934F2642D}"/>
                    </a:ext>
                  </a:extLst>
                </p:cNvPr>
                <p:cNvSpPr/>
                <p:nvPr/>
              </p:nvSpPr>
              <p:spPr>
                <a:xfrm>
                  <a:off x="860986" y="2667189"/>
                  <a:ext cx="114300" cy="114300"/>
                </a:xfrm>
                <a:custGeom>
                  <a:avLst/>
                  <a:gdLst>
                    <a:gd name="connsiteX0" fmla="*/ 0 w 114300"/>
                    <a:gd name="connsiteY0" fmla="*/ 110490 h 114300"/>
                    <a:gd name="connsiteX1" fmla="*/ 0 w 114300"/>
                    <a:gd name="connsiteY1" fmla="*/ 91440 h 114300"/>
                    <a:gd name="connsiteX2" fmla="*/ 94298 w 114300"/>
                    <a:gd name="connsiteY2" fmla="*/ 95250 h 114300"/>
                    <a:gd name="connsiteX3" fmla="*/ 90488 w 114300"/>
                    <a:gd name="connsiteY3" fmla="*/ 952 h 114300"/>
                    <a:gd name="connsiteX4" fmla="*/ 109538 w 114300"/>
                    <a:gd name="connsiteY4" fmla="*/ 0 h 114300"/>
                    <a:gd name="connsiteX5" fmla="*/ 114300 w 114300"/>
                    <a:gd name="connsiteY5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0" y="110490"/>
                      </a:moveTo>
                      <a:lnTo>
                        <a:pt x="0" y="91440"/>
                      </a:lnTo>
                      <a:lnTo>
                        <a:pt x="94298" y="95250"/>
                      </a:lnTo>
                      <a:lnTo>
                        <a:pt x="90488" y="952"/>
                      </a:lnTo>
                      <a:lnTo>
                        <a:pt x="109538" y="0"/>
                      </a:lnTo>
                      <a:lnTo>
                        <a:pt x="114300" y="11430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  <p:grpSp>
            <p:nvGrpSpPr>
              <p:cNvPr id="66" name="Graphic 5">
                <a:extLst>
                  <a:ext uri="{FF2B5EF4-FFF2-40B4-BE49-F238E27FC236}">
                    <a16:creationId xmlns:a16="http://schemas.microsoft.com/office/drawing/2014/main" id="{B1B9D2BC-0284-8D2B-09CA-E357E2D9B43F}"/>
                  </a:ext>
                </a:extLst>
              </p:cNvPr>
              <p:cNvGrpSpPr/>
              <p:nvPr/>
            </p:nvGrpSpPr>
            <p:grpSpPr>
              <a:xfrm>
                <a:off x="530468" y="2337624"/>
                <a:ext cx="444817" cy="443865"/>
                <a:chOff x="530468" y="2337624"/>
                <a:chExt cx="444817" cy="443865"/>
              </a:xfrm>
              <a:grpFill/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5BFACC0B-14EA-5364-384C-99288FB76EC1}"/>
                    </a:ext>
                  </a:extLst>
                </p:cNvPr>
                <p:cNvSpPr/>
                <p:nvPr/>
              </p:nvSpPr>
              <p:spPr>
                <a:xfrm>
                  <a:off x="545709" y="2351912"/>
                  <a:ext cx="414337" cy="415290"/>
                </a:xfrm>
                <a:custGeom>
                  <a:avLst/>
                  <a:gdLst>
                    <a:gd name="connsiteX0" fmla="*/ 0 w 414337"/>
                    <a:gd name="connsiteY0" fmla="*/ 415290 h 415290"/>
                    <a:gd name="connsiteX1" fmla="*/ 414338 w 414337"/>
                    <a:gd name="connsiteY1" fmla="*/ 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337" h="415290">
                      <a:moveTo>
                        <a:pt x="0" y="415290"/>
                      </a:moveTo>
                      <a:lnTo>
                        <a:pt x="414338" y="0"/>
                      </a:ln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9EB83F8-D52E-437F-5CE0-9A0A42BA63D5}"/>
                    </a:ext>
                  </a:extLst>
                </p:cNvPr>
                <p:cNvSpPr/>
                <p:nvPr/>
              </p:nvSpPr>
              <p:spPr>
                <a:xfrm>
                  <a:off x="530468" y="2667189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110490 h 114300"/>
                    <a:gd name="connsiteX1" fmla="*/ 114300 w 114300"/>
                    <a:gd name="connsiteY1" fmla="*/ 91440 h 114300"/>
                    <a:gd name="connsiteX2" fmla="*/ 20003 w 114300"/>
                    <a:gd name="connsiteY2" fmla="*/ 95250 h 114300"/>
                    <a:gd name="connsiteX3" fmla="*/ 23813 w 114300"/>
                    <a:gd name="connsiteY3" fmla="*/ 952 h 114300"/>
                    <a:gd name="connsiteX4" fmla="*/ 4763 w 114300"/>
                    <a:gd name="connsiteY4" fmla="*/ 0 h 114300"/>
                    <a:gd name="connsiteX5" fmla="*/ 0 w 114300"/>
                    <a:gd name="connsiteY5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114300" y="110490"/>
                      </a:moveTo>
                      <a:lnTo>
                        <a:pt x="114300" y="91440"/>
                      </a:lnTo>
                      <a:lnTo>
                        <a:pt x="20003" y="95250"/>
                      </a:lnTo>
                      <a:lnTo>
                        <a:pt x="23813" y="952"/>
                      </a:lnTo>
                      <a:lnTo>
                        <a:pt x="4763" y="0"/>
                      </a:lnTo>
                      <a:lnTo>
                        <a:pt x="0" y="11430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B5A61F16-FB46-492E-772B-194F4C04D91A}"/>
                    </a:ext>
                  </a:extLst>
                </p:cNvPr>
                <p:cNvSpPr/>
                <p:nvPr/>
              </p:nvSpPr>
              <p:spPr>
                <a:xfrm>
                  <a:off x="860986" y="2337624"/>
                  <a:ext cx="114300" cy="114300"/>
                </a:xfrm>
                <a:custGeom>
                  <a:avLst/>
                  <a:gdLst>
                    <a:gd name="connsiteX0" fmla="*/ 109538 w 114300"/>
                    <a:gd name="connsiteY0" fmla="*/ 114300 h 114300"/>
                    <a:gd name="connsiteX1" fmla="*/ 90488 w 114300"/>
                    <a:gd name="connsiteY1" fmla="*/ 113348 h 114300"/>
                    <a:gd name="connsiteX2" fmla="*/ 94298 w 114300"/>
                    <a:gd name="connsiteY2" fmla="*/ 20003 h 114300"/>
                    <a:gd name="connsiteX3" fmla="*/ 0 w 114300"/>
                    <a:gd name="connsiteY3" fmla="*/ 22860 h 114300"/>
                    <a:gd name="connsiteX4" fmla="*/ 0 w 114300"/>
                    <a:gd name="connsiteY4" fmla="*/ 3810 h 114300"/>
                    <a:gd name="connsiteX5" fmla="*/ 114300 w 114300"/>
                    <a:gd name="connsiteY5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109538" y="114300"/>
                      </a:moveTo>
                      <a:lnTo>
                        <a:pt x="90488" y="113348"/>
                      </a:lnTo>
                      <a:lnTo>
                        <a:pt x="94298" y="20003"/>
                      </a:lnTo>
                      <a:lnTo>
                        <a:pt x="0" y="22860"/>
                      </a:lnTo>
                      <a:lnTo>
                        <a:pt x="0" y="3810"/>
                      </a:lnTo>
                      <a:lnTo>
                        <a:pt x="114300" y="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1173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5760" y="1150863"/>
            <a:ext cx="11466576" cy="5262696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Risk assessment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Analyze potential vulnerabilities against adversarial attacks, Prompt Injection, Prompt Leakage, etc.,</a:t>
            </a:r>
          </a:p>
          <a:p>
            <a:pPr marL="971550" lvl="2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Mitigate by (1) Regex (2) Filtering</a:t>
            </a:r>
            <a:r>
              <a:rPr lang="en-US" sz="1600" dirty="0">
                <a:latin typeface="Amazon Ember"/>
                <a:ea typeface="+mn-ea"/>
                <a:cs typeface="+mn-cs"/>
              </a:rPr>
              <a:t> and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Validation techniques (3) Defensive approach using a custom </a:t>
            </a:r>
            <a:r>
              <a:rPr lang="en-US" sz="1600" dirty="0">
                <a:latin typeface="Amazon Ember"/>
                <a:ea typeface="+mn-ea"/>
                <a:cs typeface="+mn-cs"/>
              </a:rPr>
              <a:t>T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ext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Classifier.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Redact PII/PHI using Amazon Comprehend or any custom models.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 transparency – HELM benchmark to measure Bias, Fairness, incompleteness, etc.,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protection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the right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for tuning.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in rest shall be encrypted using  AWS KMS.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in transit shall be encrypted using TLS 1.2 or higher.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VPC to isolate from internet traffic and VPC endpoints for Amazon S3 buckets.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Access Control – Use custom IAM roles and policies.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Static Analysis Security Testing(SAST) for Python vulnerabilities.</a:t>
            </a:r>
          </a:p>
          <a:p>
            <a:endParaRPr lang="en-US" sz="1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0C43B5-220A-CB59-0D1F-580DFAF32FF9}"/>
              </a:ext>
            </a:extLst>
          </p:cNvPr>
          <p:cNvGrpSpPr>
            <a:grpSpLocks noChangeAspect="1"/>
          </p:cNvGrpSpPr>
          <p:nvPr/>
        </p:nvGrpSpPr>
        <p:grpSpPr>
          <a:xfrm>
            <a:off x="9241972" y="3143745"/>
            <a:ext cx="2879516" cy="2995798"/>
            <a:chOff x="2101444" y="1769724"/>
            <a:chExt cx="711551" cy="740285"/>
          </a:xfrm>
          <a:solidFill>
            <a:srgbClr val="92D050">
              <a:alpha val="17000"/>
            </a:srgbClr>
          </a:solidFill>
        </p:grpSpPr>
        <p:grpSp>
          <p:nvGrpSpPr>
            <p:cNvPr id="21" name="Graphic 39">
              <a:extLst>
                <a:ext uri="{FF2B5EF4-FFF2-40B4-BE49-F238E27FC236}">
                  <a16:creationId xmlns:a16="http://schemas.microsoft.com/office/drawing/2014/main" id="{04C696D7-E51C-594E-18A6-4124569869FD}"/>
                </a:ext>
              </a:extLst>
            </p:cNvPr>
            <p:cNvGrpSpPr/>
            <p:nvPr/>
          </p:nvGrpSpPr>
          <p:grpSpPr>
            <a:xfrm>
              <a:off x="2101444" y="1769724"/>
              <a:ext cx="541682" cy="740285"/>
              <a:chOff x="2288476" y="1744497"/>
              <a:chExt cx="868680" cy="1187175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5E540D6-2F01-6C24-A0AA-FB13D65F2424}"/>
                  </a:ext>
                </a:extLst>
              </p:cNvPr>
              <p:cNvSpPr/>
              <p:nvPr/>
            </p:nvSpPr>
            <p:spPr>
              <a:xfrm>
                <a:off x="2288476" y="1744497"/>
                <a:ext cx="868680" cy="1187175"/>
              </a:xfrm>
              <a:custGeom>
                <a:avLst/>
                <a:gdLst>
                  <a:gd name="connsiteX0" fmla="*/ 867728 w 868680"/>
                  <a:gd name="connsiteY0" fmla="*/ 201576 h 1187175"/>
                  <a:gd name="connsiteX1" fmla="*/ 867728 w 868680"/>
                  <a:gd name="connsiteY1" fmla="*/ 137759 h 1187175"/>
                  <a:gd name="connsiteX2" fmla="*/ 833438 w 868680"/>
                  <a:gd name="connsiteY2" fmla="*/ 110136 h 1187175"/>
                  <a:gd name="connsiteX3" fmla="*/ 456248 w 868680"/>
                  <a:gd name="connsiteY3" fmla="*/ 9171 h 1187175"/>
                  <a:gd name="connsiteX4" fmla="*/ 413385 w 868680"/>
                  <a:gd name="connsiteY4" fmla="*/ 10124 h 1187175"/>
                  <a:gd name="connsiteX5" fmla="*/ 34290 w 868680"/>
                  <a:gd name="connsiteY5" fmla="*/ 108231 h 1187175"/>
                  <a:gd name="connsiteX6" fmla="*/ 0 w 868680"/>
                  <a:gd name="connsiteY6" fmla="*/ 135854 h 1187175"/>
                  <a:gd name="connsiteX7" fmla="*/ 0 w 868680"/>
                  <a:gd name="connsiteY7" fmla="*/ 930239 h 1187175"/>
                  <a:gd name="connsiteX8" fmla="*/ 14288 w 868680"/>
                  <a:gd name="connsiteY8" fmla="*/ 955004 h 1187175"/>
                  <a:gd name="connsiteX9" fmla="*/ 420053 w 868680"/>
                  <a:gd name="connsiteY9" fmla="*/ 1183604 h 1187175"/>
                  <a:gd name="connsiteX10" fmla="*/ 447675 w 868680"/>
                  <a:gd name="connsiteY10" fmla="*/ 1183604 h 1187175"/>
                  <a:gd name="connsiteX11" fmla="*/ 853440 w 868680"/>
                  <a:gd name="connsiteY11" fmla="*/ 955956 h 1187175"/>
                  <a:gd name="connsiteX12" fmla="*/ 867728 w 868680"/>
                  <a:gd name="connsiteY12" fmla="*/ 932144 h 1187175"/>
                  <a:gd name="connsiteX13" fmla="*/ 868680 w 868680"/>
                  <a:gd name="connsiteY13" fmla="*/ 868326 h 1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680" h="1187175">
                    <a:moveTo>
                      <a:pt x="867728" y="201576"/>
                    </a:moveTo>
                    <a:lnTo>
                      <a:pt x="867728" y="137759"/>
                    </a:lnTo>
                    <a:cubicBezTo>
                      <a:pt x="867728" y="119661"/>
                      <a:pt x="851535" y="106326"/>
                      <a:pt x="833438" y="110136"/>
                    </a:cubicBezTo>
                    <a:cubicBezTo>
                      <a:pt x="759143" y="126329"/>
                      <a:pt x="578168" y="146331"/>
                      <a:pt x="456248" y="9171"/>
                    </a:cubicBezTo>
                    <a:cubicBezTo>
                      <a:pt x="444818" y="-3211"/>
                      <a:pt x="424815" y="-3211"/>
                      <a:pt x="413385" y="10124"/>
                    </a:cubicBezTo>
                    <a:cubicBezTo>
                      <a:pt x="370523" y="58701"/>
                      <a:pt x="256223" y="152999"/>
                      <a:pt x="34290" y="108231"/>
                    </a:cubicBezTo>
                    <a:cubicBezTo>
                      <a:pt x="16193" y="104421"/>
                      <a:pt x="0" y="117756"/>
                      <a:pt x="0" y="135854"/>
                    </a:cubicBezTo>
                    <a:lnTo>
                      <a:pt x="0" y="930239"/>
                    </a:lnTo>
                    <a:cubicBezTo>
                      <a:pt x="0" y="940716"/>
                      <a:pt x="5715" y="950241"/>
                      <a:pt x="14288" y="955004"/>
                    </a:cubicBezTo>
                    <a:lnTo>
                      <a:pt x="420053" y="1183604"/>
                    </a:lnTo>
                    <a:cubicBezTo>
                      <a:pt x="428625" y="1188366"/>
                      <a:pt x="439103" y="1188366"/>
                      <a:pt x="447675" y="1183604"/>
                    </a:cubicBezTo>
                    <a:lnTo>
                      <a:pt x="853440" y="955956"/>
                    </a:lnTo>
                    <a:cubicBezTo>
                      <a:pt x="862013" y="951194"/>
                      <a:pt x="867728" y="941669"/>
                      <a:pt x="867728" y="932144"/>
                    </a:cubicBezTo>
                    <a:lnTo>
                      <a:pt x="868680" y="86832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EF09416-C737-0998-2B73-311317BA5A8A}"/>
                  </a:ext>
                </a:extLst>
              </p:cNvPr>
              <p:cNvSpPr/>
              <p:nvPr/>
            </p:nvSpPr>
            <p:spPr>
              <a:xfrm>
                <a:off x="2297049" y="2348028"/>
                <a:ext cx="545782" cy="177165"/>
              </a:xfrm>
              <a:custGeom>
                <a:avLst/>
                <a:gdLst>
                  <a:gd name="connsiteX0" fmla="*/ 0 w 545782"/>
                  <a:gd name="connsiteY0" fmla="*/ 0 h 177165"/>
                  <a:gd name="connsiteX1" fmla="*/ 545783 w 545782"/>
                  <a:gd name="connsiteY1" fmla="*/ 177165 h 17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5782" h="177165">
                    <a:moveTo>
                      <a:pt x="0" y="0"/>
                    </a:moveTo>
                    <a:lnTo>
                      <a:pt x="545783" y="177165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60B1899-86D2-482D-B661-D75800C83B20}"/>
                  </a:ext>
                </a:extLst>
              </p:cNvPr>
              <p:cNvSpPr/>
              <p:nvPr/>
            </p:nvSpPr>
            <p:spPr>
              <a:xfrm>
                <a:off x="2295144" y="2026083"/>
                <a:ext cx="521970" cy="161925"/>
              </a:xfrm>
              <a:custGeom>
                <a:avLst/>
                <a:gdLst>
                  <a:gd name="connsiteX0" fmla="*/ 0 w 521970"/>
                  <a:gd name="connsiteY0" fmla="*/ 0 h 161925"/>
                  <a:gd name="connsiteX1" fmla="*/ 521970 w 52197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1970" h="161925">
                    <a:moveTo>
                      <a:pt x="0" y="0"/>
                    </a:moveTo>
                    <a:lnTo>
                      <a:pt x="521970" y="161925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3840"/>
              </a:p>
            </p:txBody>
          </p:sp>
        </p:grpSp>
        <p:grpSp>
          <p:nvGrpSpPr>
            <p:cNvPr id="22" name="Graphic 39">
              <a:extLst>
                <a:ext uri="{FF2B5EF4-FFF2-40B4-BE49-F238E27FC236}">
                  <a16:creationId xmlns:a16="http://schemas.microsoft.com/office/drawing/2014/main" id="{FB50C524-6463-043F-D862-06CD530FC8AB}"/>
                </a:ext>
              </a:extLst>
            </p:cNvPr>
            <p:cNvGrpSpPr/>
            <p:nvPr/>
          </p:nvGrpSpPr>
          <p:grpSpPr>
            <a:xfrm>
              <a:off x="2474444" y="1927494"/>
              <a:ext cx="338551" cy="338551"/>
              <a:chOff x="2886646" y="1997508"/>
              <a:chExt cx="542925" cy="54292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F3469A5-2FEE-FC9D-88EF-40A52F4773D6}"/>
                  </a:ext>
                </a:extLst>
              </p:cNvPr>
              <p:cNvSpPr/>
              <p:nvPr/>
            </p:nvSpPr>
            <p:spPr>
              <a:xfrm>
                <a:off x="2886646" y="1997508"/>
                <a:ext cx="542925" cy="542925"/>
              </a:xfrm>
              <a:custGeom>
                <a:avLst/>
                <a:gdLst>
                  <a:gd name="connsiteX0" fmla="*/ 542925 w 542925"/>
                  <a:gd name="connsiteY0" fmla="*/ 271463 h 542925"/>
                  <a:gd name="connsiteX1" fmla="*/ 271462 w 542925"/>
                  <a:gd name="connsiteY1" fmla="*/ 542925 h 542925"/>
                  <a:gd name="connsiteX2" fmla="*/ 0 w 542925"/>
                  <a:gd name="connsiteY2" fmla="*/ 271463 h 542925"/>
                  <a:gd name="connsiteX3" fmla="*/ 271462 w 542925"/>
                  <a:gd name="connsiteY3" fmla="*/ 0 h 542925"/>
                  <a:gd name="connsiteX4" fmla="*/ 542925 w 542925"/>
                  <a:gd name="connsiteY4" fmla="*/ 271463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925" h="542925">
                    <a:moveTo>
                      <a:pt x="542925" y="271463"/>
                    </a:moveTo>
                    <a:cubicBezTo>
                      <a:pt x="542925" y="421387"/>
                      <a:pt x="421387" y="542925"/>
                      <a:pt x="271462" y="542925"/>
                    </a:cubicBezTo>
                    <a:cubicBezTo>
                      <a:pt x="121538" y="542925"/>
                      <a:pt x="0" y="421387"/>
                      <a:pt x="0" y="271463"/>
                    </a:cubicBezTo>
                    <a:cubicBezTo>
                      <a:pt x="0" y="121538"/>
                      <a:pt x="121538" y="0"/>
                      <a:pt x="271462" y="0"/>
                    </a:cubicBezTo>
                    <a:cubicBezTo>
                      <a:pt x="421387" y="0"/>
                      <a:pt x="542925" y="121538"/>
                      <a:pt x="542925" y="271463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8E85753-E694-4922-8CFE-713969008A6D}"/>
                  </a:ext>
                </a:extLst>
              </p:cNvPr>
              <p:cNvSpPr/>
              <p:nvPr/>
            </p:nvSpPr>
            <p:spPr>
              <a:xfrm>
                <a:off x="3013328" y="2173721"/>
                <a:ext cx="283845" cy="201929"/>
              </a:xfrm>
              <a:custGeom>
                <a:avLst/>
                <a:gdLst>
                  <a:gd name="connsiteX0" fmla="*/ 0 w 283845"/>
                  <a:gd name="connsiteY0" fmla="*/ 120015 h 201929"/>
                  <a:gd name="connsiteX1" fmla="*/ 81915 w 283845"/>
                  <a:gd name="connsiteY1" fmla="*/ 201930 h 201929"/>
                  <a:gd name="connsiteX2" fmla="*/ 283845 w 283845"/>
                  <a:gd name="connsiteY2" fmla="*/ 0 h 201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845" h="201929">
                    <a:moveTo>
                      <a:pt x="0" y="120015"/>
                    </a:moveTo>
                    <a:lnTo>
                      <a:pt x="81915" y="201930"/>
                    </a:lnTo>
                    <a:lnTo>
                      <a:pt x="283845" y="0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13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5760" y="2184868"/>
            <a:ext cx="11466576" cy="4051041"/>
          </a:xfrm>
        </p:spPr>
        <p:txBody>
          <a:bodyPr/>
          <a:lstStyle/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Efficient data pipeline with metadata for vector database.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Multi AZ deployment.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Validation and error handling.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Retry and timeout mechanisms.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Right auto scaling metric</a:t>
            </a:r>
          </a:p>
          <a:p>
            <a:pPr marL="0" indent="0" algn="l">
              <a:spcAft>
                <a:spcPts val="1200"/>
              </a:spcAft>
              <a:buNone/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8B0018-6033-E552-1A3D-DE068BFC873B}"/>
              </a:ext>
            </a:extLst>
          </p:cNvPr>
          <p:cNvGrpSpPr>
            <a:grpSpLocks noChangeAspect="1"/>
          </p:cNvGrpSpPr>
          <p:nvPr/>
        </p:nvGrpSpPr>
        <p:grpSpPr>
          <a:xfrm>
            <a:off x="8103748" y="2286000"/>
            <a:ext cx="3072675" cy="2285999"/>
            <a:chOff x="3340705" y="1748124"/>
            <a:chExt cx="1006726" cy="748981"/>
          </a:xfrm>
          <a:solidFill>
            <a:srgbClr val="92D050">
              <a:alpha val="18429"/>
            </a:srgb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9D35691-33F7-A3DF-372E-DEA300EAE8D8}"/>
                </a:ext>
              </a:extLst>
            </p:cNvPr>
            <p:cNvSpPr/>
            <p:nvPr/>
          </p:nvSpPr>
          <p:spPr>
            <a:xfrm>
              <a:off x="3700522" y="1748124"/>
              <a:ext cx="317461" cy="622357"/>
            </a:xfrm>
            <a:custGeom>
              <a:avLst/>
              <a:gdLst>
                <a:gd name="connsiteX0" fmla="*/ 0 w 478175"/>
                <a:gd name="connsiteY0" fmla="*/ 216380 h 937422"/>
                <a:gd name="connsiteX1" fmla="*/ 210502 w 478175"/>
                <a:gd name="connsiteY1" fmla="*/ 162 h 937422"/>
                <a:gd name="connsiteX2" fmla="*/ 441007 w 478175"/>
                <a:gd name="connsiteY2" fmla="*/ 278292 h 937422"/>
                <a:gd name="connsiteX3" fmla="*/ 411480 w 478175"/>
                <a:gd name="connsiteY3" fmla="*/ 937422 h 937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175" h="937422">
                  <a:moveTo>
                    <a:pt x="0" y="216380"/>
                  </a:moveTo>
                  <a:cubicBezTo>
                    <a:pt x="29527" y="141132"/>
                    <a:pt x="97155" y="-5553"/>
                    <a:pt x="210502" y="162"/>
                  </a:cubicBezTo>
                  <a:cubicBezTo>
                    <a:pt x="292417" y="4925"/>
                    <a:pt x="373380" y="65885"/>
                    <a:pt x="441007" y="278292"/>
                  </a:cubicBezTo>
                  <a:cubicBezTo>
                    <a:pt x="487680" y="423072"/>
                    <a:pt x="502920" y="701202"/>
                    <a:pt x="411480" y="937422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74F97D3-52A3-A454-13E5-9CE0BCC05AC0}"/>
                </a:ext>
              </a:extLst>
            </p:cNvPr>
            <p:cNvSpPr/>
            <p:nvPr/>
          </p:nvSpPr>
          <p:spPr>
            <a:xfrm>
              <a:off x="3673330" y="2253493"/>
              <a:ext cx="263696" cy="243461"/>
            </a:xfrm>
            <a:custGeom>
              <a:avLst/>
              <a:gdLst>
                <a:gd name="connsiteX0" fmla="*/ 397192 w 397192"/>
                <a:gd name="connsiteY0" fmla="*/ 275273 h 366712"/>
                <a:gd name="connsiteX1" fmla="*/ 254317 w 397192"/>
                <a:gd name="connsiteY1" fmla="*/ 366713 h 366712"/>
                <a:gd name="connsiteX2" fmla="*/ 0 w 397192"/>
                <a:gd name="connsiteY2" fmla="*/ 0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192" h="366712">
                  <a:moveTo>
                    <a:pt x="397192" y="275273"/>
                  </a:moveTo>
                  <a:cubicBezTo>
                    <a:pt x="397192" y="275273"/>
                    <a:pt x="333375" y="366713"/>
                    <a:pt x="254317" y="366713"/>
                  </a:cubicBezTo>
                  <a:cubicBezTo>
                    <a:pt x="218123" y="366713"/>
                    <a:pt x="69533" y="351473"/>
                    <a:pt x="0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100130F-468D-8AAA-4D2E-6BC257FC19D6}"/>
                </a:ext>
              </a:extLst>
            </p:cNvPr>
            <p:cNvSpPr/>
            <p:nvPr/>
          </p:nvSpPr>
          <p:spPr>
            <a:xfrm>
              <a:off x="3662892" y="1965134"/>
              <a:ext cx="16129" cy="213740"/>
            </a:xfrm>
            <a:custGeom>
              <a:avLst/>
              <a:gdLst>
                <a:gd name="connsiteX0" fmla="*/ 24294 w 24294"/>
                <a:gd name="connsiteY0" fmla="*/ 0 h 321945"/>
                <a:gd name="connsiteX1" fmla="*/ 2387 w 24294"/>
                <a:gd name="connsiteY1" fmla="*/ 321945 h 32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94" h="321945">
                  <a:moveTo>
                    <a:pt x="24294" y="0"/>
                  </a:moveTo>
                  <a:cubicBezTo>
                    <a:pt x="24294" y="0"/>
                    <a:pt x="-9043" y="143827"/>
                    <a:pt x="2387" y="321945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E332C01-DC6A-965F-FAE3-D2A82D4C1A4D}"/>
                </a:ext>
              </a:extLst>
            </p:cNvPr>
            <p:cNvSpPr/>
            <p:nvPr/>
          </p:nvSpPr>
          <p:spPr>
            <a:xfrm>
              <a:off x="3570886" y="1870279"/>
              <a:ext cx="85369" cy="50589"/>
            </a:xfrm>
            <a:custGeom>
              <a:avLst/>
              <a:gdLst>
                <a:gd name="connsiteX0" fmla="*/ 128588 w 128587"/>
                <a:gd name="connsiteY0" fmla="*/ 76200 h 76200"/>
                <a:gd name="connsiteX1" fmla="*/ 0 w 128587"/>
                <a:gd name="connsiteY1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587" h="76200">
                  <a:moveTo>
                    <a:pt x="128588" y="76200"/>
                  </a:moveTo>
                  <a:cubicBezTo>
                    <a:pt x="93345" y="64770"/>
                    <a:pt x="37148" y="50483"/>
                    <a:pt x="0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E834BA-79D5-41F9-FF37-B1A8A842CE03}"/>
                </a:ext>
              </a:extLst>
            </p:cNvPr>
            <p:cNvSpPr/>
            <p:nvPr/>
          </p:nvSpPr>
          <p:spPr>
            <a:xfrm>
              <a:off x="3727713" y="1924662"/>
              <a:ext cx="305432" cy="22437"/>
            </a:xfrm>
            <a:custGeom>
              <a:avLst/>
              <a:gdLst>
                <a:gd name="connsiteX0" fmla="*/ 0 w 460057"/>
                <a:gd name="connsiteY0" fmla="*/ 18098 h 33796"/>
                <a:gd name="connsiteX1" fmla="*/ 460057 w 460057"/>
                <a:gd name="connsiteY1" fmla="*/ 0 h 3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057" h="33796">
                  <a:moveTo>
                    <a:pt x="0" y="18098"/>
                  </a:moveTo>
                  <a:cubicBezTo>
                    <a:pt x="86677" y="28575"/>
                    <a:pt x="249555" y="55245"/>
                    <a:pt x="460057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7AAA7B9-8F2A-B680-0D68-B77FC573174A}"/>
                </a:ext>
              </a:extLst>
            </p:cNvPr>
            <p:cNvSpPr/>
            <p:nvPr/>
          </p:nvSpPr>
          <p:spPr>
            <a:xfrm>
              <a:off x="4103970" y="1875338"/>
              <a:ext cx="23397" cy="22764"/>
            </a:xfrm>
            <a:custGeom>
              <a:avLst/>
              <a:gdLst>
                <a:gd name="connsiteX0" fmla="*/ 0 w 35242"/>
                <a:gd name="connsiteY0" fmla="*/ 34290 h 34289"/>
                <a:gd name="connsiteX1" fmla="*/ 35242 w 35242"/>
                <a:gd name="connsiteY1" fmla="*/ 0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42" h="34289">
                  <a:moveTo>
                    <a:pt x="0" y="34290"/>
                  </a:moveTo>
                  <a:cubicBezTo>
                    <a:pt x="0" y="34290"/>
                    <a:pt x="20955" y="23813"/>
                    <a:pt x="35242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ABA0C58-DFCE-CC37-1510-B7A5731A94AE}"/>
                </a:ext>
              </a:extLst>
            </p:cNvPr>
            <p:cNvSpPr/>
            <p:nvPr/>
          </p:nvSpPr>
          <p:spPr>
            <a:xfrm>
              <a:off x="3942085" y="2121960"/>
              <a:ext cx="164415" cy="632"/>
            </a:xfrm>
            <a:custGeom>
              <a:avLst/>
              <a:gdLst>
                <a:gd name="connsiteX0" fmla="*/ 247650 w 247650"/>
                <a:gd name="connsiteY0" fmla="*/ 0 h 952"/>
                <a:gd name="connsiteX1" fmla="*/ 0 w 247650"/>
                <a:gd name="connsiteY1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50" h="952">
                  <a:moveTo>
                    <a:pt x="247650" y="0"/>
                  </a:moveTo>
                  <a:lnTo>
                    <a:pt x="0" y="953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AA136B9-4936-1CB8-4158-29F7A36AD368}"/>
                </a:ext>
              </a:extLst>
            </p:cNvPr>
            <p:cNvSpPr/>
            <p:nvPr/>
          </p:nvSpPr>
          <p:spPr>
            <a:xfrm>
              <a:off x="3580372" y="2123226"/>
              <a:ext cx="283300" cy="6324"/>
            </a:xfrm>
            <a:custGeom>
              <a:avLst/>
              <a:gdLst>
                <a:gd name="connsiteX0" fmla="*/ 0 w 426720"/>
                <a:gd name="connsiteY0" fmla="*/ 0 h 9525"/>
                <a:gd name="connsiteX1" fmla="*/ 426720 w 42672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6720" h="9525">
                  <a:moveTo>
                    <a:pt x="0" y="0"/>
                  </a:moveTo>
                  <a:lnTo>
                    <a:pt x="426720" y="0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3225F5-C8B9-EDA9-78F9-469530DA11B4}"/>
                </a:ext>
              </a:extLst>
            </p:cNvPr>
            <p:cNvSpPr/>
            <p:nvPr/>
          </p:nvSpPr>
          <p:spPr>
            <a:xfrm>
              <a:off x="3610094" y="2307244"/>
              <a:ext cx="466685" cy="35413"/>
            </a:xfrm>
            <a:custGeom>
              <a:avLst/>
              <a:gdLst>
                <a:gd name="connsiteX0" fmla="*/ 0 w 702945"/>
                <a:gd name="connsiteY0" fmla="*/ 53340 h 53340"/>
                <a:gd name="connsiteX1" fmla="*/ 346710 w 702945"/>
                <a:gd name="connsiteY1" fmla="*/ 0 h 53340"/>
                <a:gd name="connsiteX2" fmla="*/ 702945 w 702945"/>
                <a:gd name="connsiteY2" fmla="*/ 52388 h 5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2945" h="53340">
                  <a:moveTo>
                    <a:pt x="0" y="53340"/>
                  </a:moveTo>
                  <a:cubicBezTo>
                    <a:pt x="0" y="53340"/>
                    <a:pt x="117158" y="0"/>
                    <a:pt x="346710" y="0"/>
                  </a:cubicBezTo>
                  <a:cubicBezTo>
                    <a:pt x="436245" y="0"/>
                    <a:pt x="577215" y="4763"/>
                    <a:pt x="702945" y="52388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5BB020-FAFB-4621-C053-FB7F705C0BC2}"/>
                </a:ext>
              </a:extLst>
            </p:cNvPr>
            <p:cNvSpPr/>
            <p:nvPr/>
          </p:nvSpPr>
          <p:spPr>
            <a:xfrm>
              <a:off x="3592387" y="2392614"/>
              <a:ext cx="511583" cy="104491"/>
            </a:xfrm>
            <a:custGeom>
              <a:avLst/>
              <a:gdLst>
                <a:gd name="connsiteX0" fmla="*/ 0 w 770572"/>
                <a:gd name="connsiteY0" fmla="*/ 0 h 157389"/>
                <a:gd name="connsiteX1" fmla="*/ 377190 w 770572"/>
                <a:gd name="connsiteY1" fmla="*/ 157163 h 157389"/>
                <a:gd name="connsiteX2" fmla="*/ 770573 w 770572"/>
                <a:gd name="connsiteY2" fmla="*/ 4763 h 15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572" h="157389">
                  <a:moveTo>
                    <a:pt x="0" y="0"/>
                  </a:moveTo>
                  <a:cubicBezTo>
                    <a:pt x="0" y="0"/>
                    <a:pt x="120015" y="148590"/>
                    <a:pt x="377190" y="157163"/>
                  </a:cubicBezTo>
                  <a:cubicBezTo>
                    <a:pt x="482918" y="160973"/>
                    <a:pt x="661987" y="117158"/>
                    <a:pt x="770573" y="4763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3A0F12F-773B-5381-87CE-3155A50CE186}"/>
                </a:ext>
              </a:extLst>
            </p:cNvPr>
            <p:cNvSpPr/>
            <p:nvPr/>
          </p:nvSpPr>
          <p:spPr>
            <a:xfrm>
              <a:off x="3544960" y="1748162"/>
              <a:ext cx="608335" cy="154367"/>
            </a:xfrm>
            <a:custGeom>
              <a:avLst/>
              <a:gdLst>
                <a:gd name="connsiteX0" fmla="*/ 0 w 916304"/>
                <a:gd name="connsiteY0" fmla="*/ 232516 h 232515"/>
                <a:gd name="connsiteX1" fmla="*/ 441008 w 916304"/>
                <a:gd name="connsiteY1" fmla="*/ 106 h 232515"/>
                <a:gd name="connsiteX2" fmla="*/ 916305 w 916304"/>
                <a:gd name="connsiteY2" fmla="*/ 225848 h 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304" h="232515">
                  <a:moveTo>
                    <a:pt x="0" y="232516"/>
                  </a:moveTo>
                  <a:cubicBezTo>
                    <a:pt x="0" y="232516"/>
                    <a:pt x="153353" y="6773"/>
                    <a:pt x="441008" y="106"/>
                  </a:cubicBezTo>
                  <a:cubicBezTo>
                    <a:pt x="546735" y="-1799"/>
                    <a:pt x="765810" y="20108"/>
                    <a:pt x="916305" y="225848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grpSp>
          <p:nvGrpSpPr>
            <p:cNvPr id="16" name="Graphic 47">
              <a:extLst>
                <a:ext uri="{FF2B5EF4-FFF2-40B4-BE49-F238E27FC236}">
                  <a16:creationId xmlns:a16="http://schemas.microsoft.com/office/drawing/2014/main" id="{575A3CEC-BA9C-7173-2EFB-4DF0C239F8C7}"/>
                </a:ext>
              </a:extLst>
            </p:cNvPr>
            <p:cNvGrpSpPr/>
            <p:nvPr/>
          </p:nvGrpSpPr>
          <p:grpSpPr>
            <a:xfrm>
              <a:off x="3634123" y="1881661"/>
              <a:ext cx="469847" cy="558379"/>
              <a:chOff x="4152066" y="1926935"/>
              <a:chExt cx="707707" cy="841057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EE281B3-C75E-087C-3906-9A30CB54D136}"/>
                  </a:ext>
                </a:extLst>
              </p:cNvPr>
              <p:cNvSpPr/>
              <p:nvPr/>
            </p:nvSpPr>
            <p:spPr>
              <a:xfrm>
                <a:off x="4183498" y="1947890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7 w 104775"/>
                  <a:gd name="connsiteY1" fmla="*/ 104775 h 104775"/>
                  <a:gd name="connsiteX2" fmla="*/ 0 w 104775"/>
                  <a:gd name="connsiteY2" fmla="*/ 52387 h 104775"/>
                  <a:gd name="connsiteX3" fmla="*/ 52387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7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7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9E46D11-11F4-FBC9-A409-E7DF3277083C}"/>
                  </a:ext>
                </a:extLst>
              </p:cNvPr>
              <p:cNvSpPr/>
              <p:nvPr/>
            </p:nvSpPr>
            <p:spPr>
              <a:xfrm>
                <a:off x="4152066" y="2382230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8 w 104775"/>
                  <a:gd name="connsiteY1" fmla="*/ 104775 h 104775"/>
                  <a:gd name="connsiteX2" fmla="*/ 0 w 104775"/>
                  <a:gd name="connsiteY2" fmla="*/ 52387 h 104775"/>
                  <a:gd name="connsiteX3" fmla="*/ 52388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8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8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6325594-3E5C-0C9A-1013-7AC3BE6C9525}"/>
                  </a:ext>
                </a:extLst>
              </p:cNvPr>
              <p:cNvSpPr/>
              <p:nvPr/>
            </p:nvSpPr>
            <p:spPr>
              <a:xfrm>
                <a:off x="4586406" y="2663218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8 w 104775"/>
                  <a:gd name="connsiteY1" fmla="*/ 104775 h 104775"/>
                  <a:gd name="connsiteX2" fmla="*/ 0 w 104775"/>
                  <a:gd name="connsiteY2" fmla="*/ 52387 h 104775"/>
                  <a:gd name="connsiteX3" fmla="*/ 52388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8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8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9DCF593-C9A8-18DA-77BC-134B3F3D1B58}"/>
                  </a:ext>
                </a:extLst>
              </p:cNvPr>
              <p:cNvSpPr/>
              <p:nvPr/>
            </p:nvSpPr>
            <p:spPr>
              <a:xfrm>
                <a:off x="4754998" y="1926935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8 h 104775"/>
                  <a:gd name="connsiteX1" fmla="*/ 52388 w 104775"/>
                  <a:gd name="connsiteY1" fmla="*/ 104775 h 104775"/>
                  <a:gd name="connsiteX2" fmla="*/ 0 w 104775"/>
                  <a:gd name="connsiteY2" fmla="*/ 52388 h 104775"/>
                  <a:gd name="connsiteX3" fmla="*/ 52388 w 104775"/>
                  <a:gd name="connsiteY3" fmla="*/ 0 h 104775"/>
                  <a:gd name="connsiteX4" fmla="*/ 104775 w 104775"/>
                  <a:gd name="connsiteY4" fmla="*/ 52388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8"/>
                    </a:moveTo>
                    <a:cubicBezTo>
                      <a:pt x="104775" y="81320"/>
                      <a:pt x="81320" y="104775"/>
                      <a:pt x="52388" y="104775"/>
                    </a:cubicBezTo>
                    <a:cubicBezTo>
                      <a:pt x="23455" y="104775"/>
                      <a:pt x="0" y="81320"/>
                      <a:pt x="0" y="52388"/>
                    </a:cubicBezTo>
                    <a:cubicBezTo>
                      <a:pt x="0" y="23455"/>
                      <a:pt x="23455" y="0"/>
                      <a:pt x="52388" y="0"/>
                    </a:cubicBezTo>
                    <a:cubicBezTo>
                      <a:pt x="81320" y="0"/>
                      <a:pt x="104775" y="23455"/>
                      <a:pt x="104775" y="52388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55F0C2F-2073-BCAC-5149-5960E8CCCE4F}"/>
                  </a:ext>
                </a:extLst>
              </p:cNvPr>
              <p:cNvSpPr/>
              <p:nvPr/>
            </p:nvSpPr>
            <p:spPr>
              <a:xfrm>
                <a:off x="4503538" y="2239355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7 w 104775"/>
                  <a:gd name="connsiteY1" fmla="*/ 104775 h 104775"/>
                  <a:gd name="connsiteX2" fmla="*/ 0 w 104775"/>
                  <a:gd name="connsiteY2" fmla="*/ 52387 h 104775"/>
                  <a:gd name="connsiteX3" fmla="*/ 52387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7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7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828E32E-EF5C-6EAA-E4BC-1C50B2BD8CDB}"/>
                </a:ext>
              </a:extLst>
            </p:cNvPr>
            <p:cNvSpPr/>
            <p:nvPr/>
          </p:nvSpPr>
          <p:spPr>
            <a:xfrm>
              <a:off x="3340705" y="2176344"/>
              <a:ext cx="202356" cy="202358"/>
            </a:xfrm>
            <a:custGeom>
              <a:avLst/>
              <a:gdLst>
                <a:gd name="connsiteX0" fmla="*/ 285750 w 304800"/>
                <a:gd name="connsiteY0" fmla="*/ 304800 h 304800"/>
                <a:gd name="connsiteX1" fmla="*/ 19050 w 304800"/>
                <a:gd name="connsiteY1" fmla="*/ 304800 h 304800"/>
                <a:gd name="connsiteX2" fmla="*/ 0 w 304800"/>
                <a:gd name="connsiteY2" fmla="*/ 285750 h 304800"/>
                <a:gd name="connsiteX3" fmla="*/ 0 w 304800"/>
                <a:gd name="connsiteY3" fmla="*/ 19050 h 304800"/>
                <a:gd name="connsiteX4" fmla="*/ 19050 w 304800"/>
                <a:gd name="connsiteY4" fmla="*/ 0 h 304800"/>
                <a:gd name="connsiteX5" fmla="*/ 285750 w 304800"/>
                <a:gd name="connsiteY5" fmla="*/ 0 h 304800"/>
                <a:gd name="connsiteX6" fmla="*/ 304800 w 304800"/>
                <a:gd name="connsiteY6" fmla="*/ 19050 h 304800"/>
                <a:gd name="connsiteX7" fmla="*/ 304800 w 304800"/>
                <a:gd name="connsiteY7" fmla="*/ 285750 h 304800"/>
                <a:gd name="connsiteX8" fmla="*/ 285750 w 304800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0" h="304800">
                  <a:moveTo>
                    <a:pt x="285750" y="304800"/>
                  </a:moveTo>
                  <a:lnTo>
                    <a:pt x="19050" y="304800"/>
                  </a:lnTo>
                  <a:cubicBezTo>
                    <a:pt x="8572" y="304800"/>
                    <a:pt x="0" y="296228"/>
                    <a:pt x="0" y="285750"/>
                  </a:cubicBezTo>
                  <a:lnTo>
                    <a:pt x="0" y="19050"/>
                  </a:lnTo>
                  <a:cubicBezTo>
                    <a:pt x="0" y="8573"/>
                    <a:pt x="8572" y="0"/>
                    <a:pt x="19050" y="0"/>
                  </a:cubicBezTo>
                  <a:lnTo>
                    <a:pt x="285750" y="0"/>
                  </a:lnTo>
                  <a:cubicBezTo>
                    <a:pt x="296228" y="0"/>
                    <a:pt x="304800" y="8573"/>
                    <a:pt x="304800" y="19050"/>
                  </a:cubicBezTo>
                  <a:lnTo>
                    <a:pt x="304800" y="285750"/>
                  </a:lnTo>
                  <a:cubicBezTo>
                    <a:pt x="304800" y="296228"/>
                    <a:pt x="296228" y="304800"/>
                    <a:pt x="285750" y="304800"/>
                  </a:cubicBezTo>
                  <a:close/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20B5BF6-3EF7-423F-0F57-7DCEF5FB6190}"/>
                </a:ext>
              </a:extLst>
            </p:cNvPr>
            <p:cNvSpPr/>
            <p:nvPr/>
          </p:nvSpPr>
          <p:spPr>
            <a:xfrm>
              <a:off x="3360309" y="2031532"/>
              <a:ext cx="161884" cy="109399"/>
            </a:xfrm>
            <a:custGeom>
              <a:avLst/>
              <a:gdLst>
                <a:gd name="connsiteX0" fmla="*/ 243840 w 243839"/>
                <a:gd name="connsiteY0" fmla="*/ 164783 h 164782"/>
                <a:gd name="connsiteX1" fmla="*/ 243840 w 243839"/>
                <a:gd name="connsiteY1" fmla="*/ 24765 h 164782"/>
                <a:gd name="connsiteX2" fmla="*/ 219075 w 243839"/>
                <a:gd name="connsiteY2" fmla="*/ 0 h 164782"/>
                <a:gd name="connsiteX3" fmla="*/ 24765 w 243839"/>
                <a:gd name="connsiteY3" fmla="*/ 0 h 164782"/>
                <a:gd name="connsiteX4" fmla="*/ 0 w 243839"/>
                <a:gd name="connsiteY4" fmla="*/ 24765 h 164782"/>
                <a:gd name="connsiteX5" fmla="*/ 0 w 243839"/>
                <a:gd name="connsiteY5" fmla="*/ 164783 h 16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39" h="164782">
                  <a:moveTo>
                    <a:pt x="243840" y="164783"/>
                  </a:moveTo>
                  <a:lnTo>
                    <a:pt x="243840" y="24765"/>
                  </a:lnTo>
                  <a:cubicBezTo>
                    <a:pt x="243840" y="11430"/>
                    <a:pt x="233363" y="0"/>
                    <a:pt x="219075" y="0"/>
                  </a:cubicBezTo>
                  <a:lnTo>
                    <a:pt x="24765" y="0"/>
                  </a:lnTo>
                  <a:cubicBezTo>
                    <a:pt x="11430" y="0"/>
                    <a:pt x="0" y="10477"/>
                    <a:pt x="0" y="24765"/>
                  </a:cubicBezTo>
                  <a:lnTo>
                    <a:pt x="0" y="164783"/>
                  </a:lnTo>
                </a:path>
              </a:pathLst>
            </a:custGeom>
            <a:grpFill/>
            <a:ln w="19050">
              <a:solidFill>
                <a:schemeClr val="tx1">
                  <a:alpha val="86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FB9ED28-7602-1CB7-802B-2AE97CA4CEA2}"/>
                </a:ext>
              </a:extLst>
            </p:cNvPr>
            <p:cNvSpPr/>
            <p:nvPr/>
          </p:nvSpPr>
          <p:spPr>
            <a:xfrm>
              <a:off x="3379280" y="1921500"/>
              <a:ext cx="122046" cy="67663"/>
            </a:xfrm>
            <a:custGeom>
              <a:avLst/>
              <a:gdLst>
                <a:gd name="connsiteX0" fmla="*/ 183833 w 183832"/>
                <a:gd name="connsiteY0" fmla="*/ 101918 h 101917"/>
                <a:gd name="connsiteX1" fmla="*/ 183833 w 183832"/>
                <a:gd name="connsiteY1" fmla="*/ 24765 h 101917"/>
                <a:gd name="connsiteX2" fmla="*/ 159068 w 183832"/>
                <a:gd name="connsiteY2" fmla="*/ 0 h 101917"/>
                <a:gd name="connsiteX3" fmla="*/ 24765 w 183832"/>
                <a:gd name="connsiteY3" fmla="*/ 0 h 101917"/>
                <a:gd name="connsiteX4" fmla="*/ 0 w 183832"/>
                <a:gd name="connsiteY4" fmla="*/ 24765 h 101917"/>
                <a:gd name="connsiteX5" fmla="*/ 0 w 183832"/>
                <a:gd name="connsiteY5" fmla="*/ 101918 h 10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832" h="101917">
                  <a:moveTo>
                    <a:pt x="183833" y="101918"/>
                  </a:moveTo>
                  <a:lnTo>
                    <a:pt x="183833" y="24765"/>
                  </a:lnTo>
                  <a:cubicBezTo>
                    <a:pt x="183833" y="11430"/>
                    <a:pt x="173355" y="0"/>
                    <a:pt x="159068" y="0"/>
                  </a:cubicBezTo>
                  <a:lnTo>
                    <a:pt x="24765" y="0"/>
                  </a:lnTo>
                  <a:cubicBezTo>
                    <a:pt x="11430" y="0"/>
                    <a:pt x="0" y="10478"/>
                    <a:pt x="0" y="24765"/>
                  </a:cubicBezTo>
                  <a:lnTo>
                    <a:pt x="0" y="101918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8890123-7BC1-6DED-8DF8-9EF24B5D334E}"/>
                </a:ext>
              </a:extLst>
            </p:cNvPr>
            <p:cNvSpPr/>
            <p:nvPr/>
          </p:nvSpPr>
          <p:spPr>
            <a:xfrm>
              <a:off x="4145075" y="2176344"/>
              <a:ext cx="202356" cy="202358"/>
            </a:xfrm>
            <a:custGeom>
              <a:avLst/>
              <a:gdLst>
                <a:gd name="connsiteX0" fmla="*/ 285750 w 304800"/>
                <a:gd name="connsiteY0" fmla="*/ 304800 h 304800"/>
                <a:gd name="connsiteX1" fmla="*/ 19050 w 304800"/>
                <a:gd name="connsiteY1" fmla="*/ 304800 h 304800"/>
                <a:gd name="connsiteX2" fmla="*/ 0 w 304800"/>
                <a:gd name="connsiteY2" fmla="*/ 285750 h 304800"/>
                <a:gd name="connsiteX3" fmla="*/ 0 w 304800"/>
                <a:gd name="connsiteY3" fmla="*/ 19050 h 304800"/>
                <a:gd name="connsiteX4" fmla="*/ 19050 w 304800"/>
                <a:gd name="connsiteY4" fmla="*/ 0 h 304800"/>
                <a:gd name="connsiteX5" fmla="*/ 285750 w 304800"/>
                <a:gd name="connsiteY5" fmla="*/ 0 h 304800"/>
                <a:gd name="connsiteX6" fmla="*/ 304800 w 304800"/>
                <a:gd name="connsiteY6" fmla="*/ 19050 h 304800"/>
                <a:gd name="connsiteX7" fmla="*/ 304800 w 304800"/>
                <a:gd name="connsiteY7" fmla="*/ 285750 h 304800"/>
                <a:gd name="connsiteX8" fmla="*/ 285750 w 304800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0" h="304800">
                  <a:moveTo>
                    <a:pt x="285750" y="304800"/>
                  </a:moveTo>
                  <a:lnTo>
                    <a:pt x="19050" y="304800"/>
                  </a:lnTo>
                  <a:cubicBezTo>
                    <a:pt x="8572" y="304800"/>
                    <a:pt x="0" y="296228"/>
                    <a:pt x="0" y="285750"/>
                  </a:cubicBezTo>
                  <a:lnTo>
                    <a:pt x="0" y="19050"/>
                  </a:lnTo>
                  <a:cubicBezTo>
                    <a:pt x="0" y="8573"/>
                    <a:pt x="8572" y="0"/>
                    <a:pt x="19050" y="0"/>
                  </a:cubicBezTo>
                  <a:lnTo>
                    <a:pt x="285750" y="0"/>
                  </a:lnTo>
                  <a:cubicBezTo>
                    <a:pt x="296227" y="0"/>
                    <a:pt x="304800" y="8573"/>
                    <a:pt x="304800" y="19050"/>
                  </a:cubicBezTo>
                  <a:lnTo>
                    <a:pt x="304800" y="285750"/>
                  </a:lnTo>
                  <a:cubicBezTo>
                    <a:pt x="304800" y="296228"/>
                    <a:pt x="296227" y="304800"/>
                    <a:pt x="285750" y="304800"/>
                  </a:cubicBezTo>
                  <a:close/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A8B99A-5E19-94B9-F637-9DEBD5BF69BB}"/>
                </a:ext>
              </a:extLst>
            </p:cNvPr>
            <p:cNvSpPr/>
            <p:nvPr/>
          </p:nvSpPr>
          <p:spPr>
            <a:xfrm>
              <a:off x="4164677" y="2031532"/>
              <a:ext cx="162517" cy="109399"/>
            </a:xfrm>
            <a:custGeom>
              <a:avLst/>
              <a:gdLst>
                <a:gd name="connsiteX0" fmla="*/ 244792 w 244792"/>
                <a:gd name="connsiteY0" fmla="*/ 164783 h 164782"/>
                <a:gd name="connsiteX1" fmla="*/ 244792 w 244792"/>
                <a:gd name="connsiteY1" fmla="*/ 24765 h 164782"/>
                <a:gd name="connsiteX2" fmla="*/ 220028 w 244792"/>
                <a:gd name="connsiteY2" fmla="*/ 0 h 164782"/>
                <a:gd name="connsiteX3" fmla="*/ 24765 w 244792"/>
                <a:gd name="connsiteY3" fmla="*/ 0 h 164782"/>
                <a:gd name="connsiteX4" fmla="*/ 0 w 244792"/>
                <a:gd name="connsiteY4" fmla="*/ 24765 h 164782"/>
                <a:gd name="connsiteX5" fmla="*/ 0 w 244792"/>
                <a:gd name="connsiteY5" fmla="*/ 164783 h 16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92" h="164782">
                  <a:moveTo>
                    <a:pt x="244792" y="164783"/>
                  </a:moveTo>
                  <a:lnTo>
                    <a:pt x="244792" y="24765"/>
                  </a:lnTo>
                  <a:cubicBezTo>
                    <a:pt x="244792" y="11430"/>
                    <a:pt x="234315" y="0"/>
                    <a:pt x="220028" y="0"/>
                  </a:cubicBezTo>
                  <a:lnTo>
                    <a:pt x="24765" y="0"/>
                  </a:lnTo>
                  <a:cubicBezTo>
                    <a:pt x="11430" y="0"/>
                    <a:pt x="0" y="10477"/>
                    <a:pt x="0" y="24765"/>
                  </a:cubicBezTo>
                  <a:lnTo>
                    <a:pt x="0" y="164783"/>
                  </a:lnTo>
                </a:path>
              </a:pathLst>
            </a:custGeom>
            <a:grpFill/>
            <a:ln w="19050">
              <a:solidFill>
                <a:schemeClr val="tx1">
                  <a:alpha val="86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A203D2A-9ACD-4408-1252-5915C1064D66}"/>
                </a:ext>
              </a:extLst>
            </p:cNvPr>
            <p:cNvSpPr/>
            <p:nvPr/>
          </p:nvSpPr>
          <p:spPr>
            <a:xfrm>
              <a:off x="4183649" y="1921500"/>
              <a:ext cx="122046" cy="67663"/>
            </a:xfrm>
            <a:custGeom>
              <a:avLst/>
              <a:gdLst>
                <a:gd name="connsiteX0" fmla="*/ 183833 w 183832"/>
                <a:gd name="connsiteY0" fmla="*/ 101918 h 101917"/>
                <a:gd name="connsiteX1" fmla="*/ 183833 w 183832"/>
                <a:gd name="connsiteY1" fmla="*/ 24765 h 101917"/>
                <a:gd name="connsiteX2" fmla="*/ 159067 w 183832"/>
                <a:gd name="connsiteY2" fmla="*/ 0 h 101917"/>
                <a:gd name="connsiteX3" fmla="*/ 24765 w 183832"/>
                <a:gd name="connsiteY3" fmla="*/ 0 h 101917"/>
                <a:gd name="connsiteX4" fmla="*/ 0 w 183832"/>
                <a:gd name="connsiteY4" fmla="*/ 24765 h 101917"/>
                <a:gd name="connsiteX5" fmla="*/ 0 w 183832"/>
                <a:gd name="connsiteY5" fmla="*/ 101918 h 10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832" h="101917">
                  <a:moveTo>
                    <a:pt x="183833" y="101918"/>
                  </a:moveTo>
                  <a:lnTo>
                    <a:pt x="183833" y="24765"/>
                  </a:lnTo>
                  <a:cubicBezTo>
                    <a:pt x="183833" y="11430"/>
                    <a:pt x="173355" y="0"/>
                    <a:pt x="159067" y="0"/>
                  </a:cubicBezTo>
                  <a:lnTo>
                    <a:pt x="24765" y="0"/>
                  </a:lnTo>
                  <a:cubicBezTo>
                    <a:pt x="11430" y="0"/>
                    <a:pt x="0" y="10478"/>
                    <a:pt x="0" y="24765"/>
                  </a:cubicBezTo>
                  <a:lnTo>
                    <a:pt x="0" y="101918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</p:grpSp>
    </p:spTree>
    <p:extLst>
      <p:ext uri="{BB962C8B-B14F-4D97-AF65-F5344CB8AC3E}">
        <p14:creationId xmlns:p14="http://schemas.microsoft.com/office/powerpoint/2010/main" val="206899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Performance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5760" y="1201841"/>
            <a:ext cx="11466576" cy="5262696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Balance between Concurrency, Throughput, Latency and Scale.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Context tokens size and output response length.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the right model, size and instance type for model deployment.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Enable Auto Scaling.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the right architecture and memory for AWS Lambda.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Improve consistency and reliability using Retrieval Augmented Generation(RAG).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Prompt Engineering and Model Tuning Strategy.</a:t>
            </a:r>
          </a:p>
          <a:p>
            <a:pPr marL="514350" lvl="1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Zero Shot / One Shot / Few Shot Learning.</a:t>
            </a:r>
          </a:p>
          <a:p>
            <a:pPr marL="514350" lvl="1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Parameter Efficient Fine tuning.</a:t>
            </a:r>
          </a:p>
          <a:p>
            <a:pPr marL="514350" lvl="1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Classic Fine tuning.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2F3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2F3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68BA9-E27E-7F74-9358-F252C55DBE18}"/>
              </a:ext>
            </a:extLst>
          </p:cNvPr>
          <p:cNvGrpSpPr>
            <a:grpSpLocks noChangeAspect="1"/>
          </p:cNvGrpSpPr>
          <p:nvPr/>
        </p:nvGrpSpPr>
        <p:grpSpPr>
          <a:xfrm>
            <a:off x="9007928" y="3641557"/>
            <a:ext cx="2767344" cy="2679771"/>
            <a:chOff x="6562240" y="2368494"/>
            <a:chExt cx="1001001" cy="969324"/>
          </a:xfrm>
          <a:solidFill>
            <a:srgbClr val="92D050">
              <a:alpha val="32000"/>
            </a:srgbClr>
          </a:solidFill>
        </p:grpSpPr>
        <p:grpSp>
          <p:nvGrpSpPr>
            <p:cNvPr id="5" name="Graphic 49">
              <a:extLst>
                <a:ext uri="{FF2B5EF4-FFF2-40B4-BE49-F238E27FC236}">
                  <a16:creationId xmlns:a16="http://schemas.microsoft.com/office/drawing/2014/main" id="{A1AE0196-8B89-ADC3-E0B8-220C448C9F45}"/>
                </a:ext>
              </a:extLst>
            </p:cNvPr>
            <p:cNvGrpSpPr/>
            <p:nvPr/>
          </p:nvGrpSpPr>
          <p:grpSpPr>
            <a:xfrm>
              <a:off x="6597877" y="2476197"/>
              <a:ext cx="833113" cy="825984"/>
              <a:chOff x="5651251" y="2007271"/>
              <a:chExt cx="1002030" cy="993457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45837A2-1296-E4DB-9D89-FFE973C4516B}"/>
                  </a:ext>
                </a:extLst>
              </p:cNvPr>
              <p:cNvSpPr/>
              <p:nvPr/>
            </p:nvSpPr>
            <p:spPr>
              <a:xfrm>
                <a:off x="5651251" y="2007271"/>
                <a:ext cx="9525" cy="911542"/>
              </a:xfrm>
              <a:custGeom>
                <a:avLst/>
                <a:gdLst>
                  <a:gd name="connsiteX0" fmla="*/ 0 w 9525"/>
                  <a:gd name="connsiteY0" fmla="*/ 911543 h 911542"/>
                  <a:gd name="connsiteX1" fmla="*/ 0 w 9525"/>
                  <a:gd name="connsiteY1" fmla="*/ 0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11542">
                    <a:moveTo>
                      <a:pt x="0" y="911543"/>
                    </a:moveTo>
                    <a:lnTo>
                      <a:pt x="0" y="0"/>
                    </a:lnTo>
                  </a:path>
                </a:pathLst>
              </a:custGeom>
              <a:grpFill/>
              <a:ln w="22225" cap="sq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586D419-F40C-46BE-DD07-6D5B9B9A57B9}"/>
                  </a:ext>
                </a:extLst>
              </p:cNvPr>
              <p:cNvSpPr/>
              <p:nvPr/>
            </p:nvSpPr>
            <p:spPr>
              <a:xfrm>
                <a:off x="5651251" y="3000728"/>
                <a:ext cx="1002030" cy="9525"/>
              </a:xfrm>
              <a:custGeom>
                <a:avLst/>
                <a:gdLst>
                  <a:gd name="connsiteX0" fmla="*/ 1002030 w 1002030"/>
                  <a:gd name="connsiteY0" fmla="*/ 0 h 9525"/>
                  <a:gd name="connsiteX1" fmla="*/ 0 w 100203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2030" h="9525">
                    <a:moveTo>
                      <a:pt x="1002030" y="0"/>
                    </a:moveTo>
                    <a:lnTo>
                      <a:pt x="0" y="0"/>
                    </a:lnTo>
                  </a:path>
                </a:pathLst>
              </a:custGeom>
              <a:grpFill/>
              <a:ln w="22225" cap="sq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</p:grp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D1B202C-FC90-FEEB-9DA0-2086F0A1CE3A}"/>
                </a:ext>
              </a:extLst>
            </p:cNvPr>
            <p:cNvSpPr/>
            <p:nvPr/>
          </p:nvSpPr>
          <p:spPr>
            <a:xfrm>
              <a:off x="7486425" y="3264961"/>
              <a:ext cx="72857" cy="72857"/>
            </a:xfrm>
            <a:custGeom>
              <a:avLst/>
              <a:gdLst>
                <a:gd name="connsiteX0" fmla="*/ 0 w 87629"/>
                <a:gd name="connsiteY0" fmla="*/ 87630 h 87629"/>
                <a:gd name="connsiteX1" fmla="*/ 87630 w 87629"/>
                <a:gd name="connsiteY1" fmla="*/ 0 h 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629" h="87629">
                  <a:moveTo>
                    <a:pt x="0" y="87630"/>
                  </a:moveTo>
                  <a:lnTo>
                    <a:pt x="87630" y="0"/>
                  </a:lnTo>
                </a:path>
              </a:pathLst>
            </a:custGeom>
            <a:grp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868558E-FD2D-3A63-F812-4646874D812B}"/>
                </a:ext>
              </a:extLst>
            </p:cNvPr>
            <p:cNvSpPr/>
            <p:nvPr/>
          </p:nvSpPr>
          <p:spPr>
            <a:xfrm>
              <a:off x="7486425" y="3264961"/>
              <a:ext cx="72857" cy="72857"/>
            </a:xfrm>
            <a:custGeom>
              <a:avLst/>
              <a:gdLst>
                <a:gd name="connsiteX0" fmla="*/ 0 w 87629"/>
                <a:gd name="connsiteY0" fmla="*/ 0 h 87629"/>
                <a:gd name="connsiteX1" fmla="*/ 87630 w 87629"/>
                <a:gd name="connsiteY1" fmla="*/ 87630 h 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629" h="87629">
                  <a:moveTo>
                    <a:pt x="0" y="0"/>
                  </a:moveTo>
                  <a:lnTo>
                    <a:pt x="87630" y="87630"/>
                  </a:lnTo>
                </a:path>
              </a:pathLst>
            </a:custGeom>
            <a:grp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CA784B-C9F6-F246-15FD-02665CA2274E}"/>
                </a:ext>
              </a:extLst>
            </p:cNvPr>
            <p:cNvSpPr/>
            <p:nvPr/>
          </p:nvSpPr>
          <p:spPr>
            <a:xfrm>
              <a:off x="6562240" y="2368494"/>
              <a:ext cx="76025" cy="34845"/>
            </a:xfrm>
            <a:custGeom>
              <a:avLst/>
              <a:gdLst>
                <a:gd name="connsiteX0" fmla="*/ 0 w 91440"/>
                <a:gd name="connsiteY0" fmla="*/ 0 h 41910"/>
                <a:gd name="connsiteX1" fmla="*/ 41910 w 91440"/>
                <a:gd name="connsiteY1" fmla="*/ 41910 h 41910"/>
                <a:gd name="connsiteX2" fmla="*/ 91440 w 91440"/>
                <a:gd name="connsiteY2" fmla="*/ 0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" h="41910">
                  <a:moveTo>
                    <a:pt x="0" y="0"/>
                  </a:moveTo>
                  <a:lnTo>
                    <a:pt x="41910" y="41910"/>
                  </a:lnTo>
                  <a:lnTo>
                    <a:pt x="91440" y="0"/>
                  </a:lnTo>
                </a:path>
              </a:pathLst>
            </a:custGeom>
            <a:grp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B6D261F-5A8B-85C8-D222-D0CD70380633}"/>
                </a:ext>
              </a:extLst>
            </p:cNvPr>
            <p:cNvSpPr/>
            <p:nvPr/>
          </p:nvSpPr>
          <p:spPr>
            <a:xfrm>
              <a:off x="6722210" y="2613994"/>
              <a:ext cx="102951" cy="102951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223CFC7-66C2-2642-ED7F-027179986D70}"/>
                </a:ext>
              </a:extLst>
            </p:cNvPr>
            <p:cNvSpPr/>
            <p:nvPr/>
          </p:nvSpPr>
          <p:spPr>
            <a:xfrm>
              <a:off x="6982755" y="2459566"/>
              <a:ext cx="102951" cy="102951"/>
            </a:xfrm>
            <a:custGeom>
              <a:avLst/>
              <a:gdLst>
                <a:gd name="connsiteX0" fmla="*/ 123825 w 123825"/>
                <a:gd name="connsiteY0" fmla="*/ 61912 h 123825"/>
                <a:gd name="connsiteX1" fmla="*/ 61913 w 123825"/>
                <a:gd name="connsiteY1" fmla="*/ 123825 h 123825"/>
                <a:gd name="connsiteX2" fmla="*/ 0 w 123825"/>
                <a:gd name="connsiteY2" fmla="*/ 61912 h 123825"/>
                <a:gd name="connsiteX3" fmla="*/ 61913 w 123825"/>
                <a:gd name="connsiteY3" fmla="*/ 0 h 123825"/>
                <a:gd name="connsiteX4" fmla="*/ 123825 w 123825"/>
                <a:gd name="connsiteY4" fmla="*/ 619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2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2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2"/>
                  </a:cubicBezTo>
                  <a:close/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1B42FCA-8142-5CF4-27AF-FD2F155EE76C}"/>
                </a:ext>
              </a:extLst>
            </p:cNvPr>
            <p:cNvSpPr/>
            <p:nvPr/>
          </p:nvSpPr>
          <p:spPr>
            <a:xfrm>
              <a:off x="7243302" y="2898297"/>
              <a:ext cx="102951" cy="102951"/>
            </a:xfrm>
            <a:custGeom>
              <a:avLst/>
              <a:gdLst>
                <a:gd name="connsiteX0" fmla="*/ 123825 w 123825"/>
                <a:gd name="connsiteY0" fmla="*/ 61912 h 123825"/>
                <a:gd name="connsiteX1" fmla="*/ 61913 w 123825"/>
                <a:gd name="connsiteY1" fmla="*/ 123825 h 123825"/>
                <a:gd name="connsiteX2" fmla="*/ 0 w 123825"/>
                <a:gd name="connsiteY2" fmla="*/ 61912 h 123825"/>
                <a:gd name="connsiteX3" fmla="*/ 61913 w 123825"/>
                <a:gd name="connsiteY3" fmla="*/ 0 h 123825"/>
                <a:gd name="connsiteX4" fmla="*/ 123825 w 123825"/>
                <a:gd name="connsiteY4" fmla="*/ 619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2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2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2"/>
                  </a:cubicBezTo>
                  <a:close/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A3DFC85-3616-6240-93A9-402C2E66F46E}"/>
                </a:ext>
              </a:extLst>
            </p:cNvPr>
            <p:cNvSpPr/>
            <p:nvPr/>
          </p:nvSpPr>
          <p:spPr>
            <a:xfrm>
              <a:off x="7341502" y="2863451"/>
              <a:ext cx="102159" cy="58603"/>
            </a:xfrm>
            <a:custGeom>
              <a:avLst/>
              <a:gdLst>
                <a:gd name="connsiteX0" fmla="*/ 0 w 122872"/>
                <a:gd name="connsiteY0" fmla="*/ 70485 h 70485"/>
                <a:gd name="connsiteX1" fmla="*/ 122873 w 122872"/>
                <a:gd name="connsiteY1" fmla="*/ 0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72" h="70485">
                  <a:moveTo>
                    <a:pt x="0" y="70485"/>
                  </a:moveTo>
                  <a:lnTo>
                    <a:pt x="122873" y="0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0D9D9CA-1E56-5367-70BE-D7DD50037373}"/>
                </a:ext>
              </a:extLst>
            </p:cNvPr>
            <p:cNvSpPr/>
            <p:nvPr/>
          </p:nvSpPr>
          <p:spPr>
            <a:xfrm>
              <a:off x="7063533" y="2555390"/>
              <a:ext cx="205111" cy="353201"/>
            </a:xfrm>
            <a:custGeom>
              <a:avLst/>
              <a:gdLst>
                <a:gd name="connsiteX0" fmla="*/ 0 w 246697"/>
                <a:gd name="connsiteY0" fmla="*/ 0 h 424815"/>
                <a:gd name="connsiteX1" fmla="*/ 246698 w 246697"/>
                <a:gd name="connsiteY1" fmla="*/ 424815 h 42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97" h="424815">
                  <a:moveTo>
                    <a:pt x="0" y="0"/>
                  </a:moveTo>
                  <a:lnTo>
                    <a:pt x="246698" y="424815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096836B-AA83-8321-5C23-C7F7E68B042E}"/>
                </a:ext>
              </a:extLst>
            </p:cNvPr>
            <p:cNvSpPr/>
            <p:nvPr/>
          </p:nvSpPr>
          <p:spPr>
            <a:xfrm>
              <a:off x="6815658" y="2534801"/>
              <a:ext cx="177393" cy="103743"/>
            </a:xfrm>
            <a:custGeom>
              <a:avLst/>
              <a:gdLst>
                <a:gd name="connsiteX0" fmla="*/ 0 w 213360"/>
                <a:gd name="connsiteY0" fmla="*/ 124778 h 124777"/>
                <a:gd name="connsiteX1" fmla="*/ 213360 w 213360"/>
                <a:gd name="connsiteY1" fmla="*/ 0 h 12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360" h="124777">
                  <a:moveTo>
                    <a:pt x="0" y="124778"/>
                  </a:moveTo>
                  <a:lnTo>
                    <a:pt x="213360" y="0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E384C3B-4F6A-46DF-EEB4-2B1F5638E961}"/>
                </a:ext>
              </a:extLst>
            </p:cNvPr>
            <p:cNvSpPr/>
            <p:nvPr/>
          </p:nvSpPr>
          <p:spPr>
            <a:xfrm>
              <a:off x="7473753" y="2790594"/>
              <a:ext cx="89488" cy="53852"/>
            </a:xfrm>
            <a:custGeom>
              <a:avLst/>
              <a:gdLst>
                <a:gd name="connsiteX0" fmla="*/ 0 w 107632"/>
                <a:gd name="connsiteY0" fmla="*/ 64770 h 64770"/>
                <a:gd name="connsiteX1" fmla="*/ 107632 w 107632"/>
                <a:gd name="connsiteY1" fmla="*/ 0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632" h="64770">
                  <a:moveTo>
                    <a:pt x="0" y="64770"/>
                  </a:moveTo>
                  <a:lnTo>
                    <a:pt x="107632" y="0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6B1EA57-66F7-640D-12EC-E40E6D88CC8A}"/>
                </a:ext>
              </a:extLst>
            </p:cNvPr>
            <p:cNvSpPr/>
            <p:nvPr/>
          </p:nvSpPr>
          <p:spPr>
            <a:xfrm>
              <a:off x="6715373" y="2758888"/>
              <a:ext cx="429148" cy="432017"/>
            </a:xfrm>
            <a:custGeom>
              <a:avLst/>
              <a:gdLst>
                <a:gd name="connsiteX0" fmla="*/ 53340 w 569595"/>
                <a:gd name="connsiteY0" fmla="*/ 456247 h 573405"/>
                <a:gd name="connsiteX1" fmla="*/ 64770 w 569595"/>
                <a:gd name="connsiteY1" fmla="*/ 469583 h 573405"/>
                <a:gd name="connsiteX2" fmla="*/ 76200 w 569595"/>
                <a:gd name="connsiteY2" fmla="*/ 482918 h 573405"/>
                <a:gd name="connsiteX3" fmla="*/ 87630 w 569595"/>
                <a:gd name="connsiteY3" fmla="*/ 496253 h 573405"/>
                <a:gd name="connsiteX4" fmla="*/ 166688 w 569595"/>
                <a:gd name="connsiteY4" fmla="*/ 455295 h 573405"/>
                <a:gd name="connsiteX5" fmla="*/ 222885 w 569595"/>
                <a:gd name="connsiteY5" fmla="*/ 482918 h 573405"/>
                <a:gd name="connsiteX6" fmla="*/ 239077 w 569595"/>
                <a:gd name="connsiteY6" fmla="*/ 570548 h 573405"/>
                <a:gd name="connsiteX7" fmla="*/ 257175 w 569595"/>
                <a:gd name="connsiteY7" fmla="*/ 571500 h 573405"/>
                <a:gd name="connsiteX8" fmla="*/ 275273 w 569595"/>
                <a:gd name="connsiteY8" fmla="*/ 572453 h 573405"/>
                <a:gd name="connsiteX9" fmla="*/ 292417 w 569595"/>
                <a:gd name="connsiteY9" fmla="*/ 573405 h 573405"/>
                <a:gd name="connsiteX10" fmla="*/ 320040 w 569595"/>
                <a:gd name="connsiteY10" fmla="*/ 488633 h 573405"/>
                <a:gd name="connsiteX11" fmla="*/ 379095 w 569595"/>
                <a:gd name="connsiteY11" fmla="*/ 468630 h 573405"/>
                <a:gd name="connsiteX12" fmla="*/ 452438 w 569595"/>
                <a:gd name="connsiteY12" fmla="*/ 519113 h 573405"/>
                <a:gd name="connsiteX13" fmla="*/ 465772 w 569595"/>
                <a:gd name="connsiteY13" fmla="*/ 507683 h 573405"/>
                <a:gd name="connsiteX14" fmla="*/ 479108 w 569595"/>
                <a:gd name="connsiteY14" fmla="*/ 496253 h 573405"/>
                <a:gd name="connsiteX15" fmla="*/ 492442 w 569595"/>
                <a:gd name="connsiteY15" fmla="*/ 484822 h 573405"/>
                <a:gd name="connsiteX16" fmla="*/ 451485 w 569595"/>
                <a:gd name="connsiteY16" fmla="*/ 405765 h 573405"/>
                <a:gd name="connsiteX17" fmla="*/ 479108 w 569595"/>
                <a:gd name="connsiteY17" fmla="*/ 349568 h 573405"/>
                <a:gd name="connsiteX18" fmla="*/ 566738 w 569595"/>
                <a:gd name="connsiteY18" fmla="*/ 333375 h 573405"/>
                <a:gd name="connsiteX19" fmla="*/ 567690 w 569595"/>
                <a:gd name="connsiteY19" fmla="*/ 315278 h 573405"/>
                <a:gd name="connsiteX20" fmla="*/ 568643 w 569595"/>
                <a:gd name="connsiteY20" fmla="*/ 297180 h 573405"/>
                <a:gd name="connsiteX21" fmla="*/ 569595 w 569595"/>
                <a:gd name="connsiteY21" fmla="*/ 279083 h 573405"/>
                <a:gd name="connsiteX22" fmla="*/ 484822 w 569595"/>
                <a:gd name="connsiteY22" fmla="*/ 251460 h 573405"/>
                <a:gd name="connsiteX23" fmla="*/ 464820 w 569595"/>
                <a:gd name="connsiteY23" fmla="*/ 191453 h 573405"/>
                <a:gd name="connsiteX24" fmla="*/ 515303 w 569595"/>
                <a:gd name="connsiteY24" fmla="*/ 118110 h 573405"/>
                <a:gd name="connsiteX25" fmla="*/ 503872 w 569595"/>
                <a:gd name="connsiteY25" fmla="*/ 104775 h 573405"/>
                <a:gd name="connsiteX26" fmla="*/ 492442 w 569595"/>
                <a:gd name="connsiteY26" fmla="*/ 91440 h 573405"/>
                <a:gd name="connsiteX27" fmla="*/ 481013 w 569595"/>
                <a:gd name="connsiteY27" fmla="*/ 78105 h 573405"/>
                <a:gd name="connsiteX28" fmla="*/ 401955 w 569595"/>
                <a:gd name="connsiteY28" fmla="*/ 119063 h 573405"/>
                <a:gd name="connsiteX29" fmla="*/ 344805 w 569595"/>
                <a:gd name="connsiteY29" fmla="*/ 90488 h 573405"/>
                <a:gd name="connsiteX30" fmla="*/ 328613 w 569595"/>
                <a:gd name="connsiteY30" fmla="*/ 2857 h 573405"/>
                <a:gd name="connsiteX31" fmla="*/ 311467 w 569595"/>
                <a:gd name="connsiteY31" fmla="*/ 1905 h 573405"/>
                <a:gd name="connsiteX32" fmla="*/ 293370 w 569595"/>
                <a:gd name="connsiteY32" fmla="*/ 953 h 573405"/>
                <a:gd name="connsiteX33" fmla="*/ 275273 w 569595"/>
                <a:gd name="connsiteY33" fmla="*/ 0 h 573405"/>
                <a:gd name="connsiteX34" fmla="*/ 248602 w 569595"/>
                <a:gd name="connsiteY34" fmla="*/ 83820 h 573405"/>
                <a:gd name="connsiteX35" fmla="*/ 188595 w 569595"/>
                <a:gd name="connsiteY35" fmla="*/ 103823 h 573405"/>
                <a:gd name="connsiteX36" fmla="*/ 116205 w 569595"/>
                <a:gd name="connsiteY36" fmla="*/ 53340 h 573405"/>
                <a:gd name="connsiteX37" fmla="*/ 104775 w 569595"/>
                <a:gd name="connsiteY37" fmla="*/ 68580 h 573405"/>
                <a:gd name="connsiteX38" fmla="*/ 91440 w 569595"/>
                <a:gd name="connsiteY38" fmla="*/ 80010 h 573405"/>
                <a:gd name="connsiteX39" fmla="*/ 78105 w 569595"/>
                <a:gd name="connsiteY39" fmla="*/ 91440 h 573405"/>
                <a:gd name="connsiteX40" fmla="*/ 118110 w 569595"/>
                <a:gd name="connsiteY40" fmla="*/ 170498 h 573405"/>
                <a:gd name="connsiteX41" fmla="*/ 89535 w 569595"/>
                <a:gd name="connsiteY41" fmla="*/ 227648 h 573405"/>
                <a:gd name="connsiteX42" fmla="*/ 2858 w 569595"/>
                <a:gd name="connsiteY42" fmla="*/ 243840 h 573405"/>
                <a:gd name="connsiteX43" fmla="*/ 1905 w 569595"/>
                <a:gd name="connsiteY43" fmla="*/ 260985 h 573405"/>
                <a:gd name="connsiteX44" fmla="*/ 952 w 569595"/>
                <a:gd name="connsiteY44" fmla="*/ 278130 h 573405"/>
                <a:gd name="connsiteX45" fmla="*/ 0 w 569595"/>
                <a:gd name="connsiteY45" fmla="*/ 296228 h 573405"/>
                <a:gd name="connsiteX46" fmla="*/ 84773 w 569595"/>
                <a:gd name="connsiteY46" fmla="*/ 323850 h 573405"/>
                <a:gd name="connsiteX47" fmla="*/ 104775 w 569595"/>
                <a:gd name="connsiteY47" fmla="*/ 383858 h 573405"/>
                <a:gd name="connsiteX48" fmla="*/ 53340 w 569595"/>
                <a:gd name="connsiteY48" fmla="*/ 456247 h 57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9595" h="573405">
                  <a:moveTo>
                    <a:pt x="53340" y="456247"/>
                  </a:moveTo>
                  <a:lnTo>
                    <a:pt x="64770" y="469583"/>
                  </a:lnTo>
                  <a:lnTo>
                    <a:pt x="76200" y="482918"/>
                  </a:lnTo>
                  <a:lnTo>
                    <a:pt x="87630" y="496253"/>
                  </a:lnTo>
                  <a:lnTo>
                    <a:pt x="166688" y="455295"/>
                  </a:lnTo>
                  <a:cubicBezTo>
                    <a:pt x="183833" y="467678"/>
                    <a:pt x="202883" y="477203"/>
                    <a:pt x="222885" y="482918"/>
                  </a:cubicBezTo>
                  <a:lnTo>
                    <a:pt x="239077" y="570548"/>
                  </a:lnTo>
                  <a:lnTo>
                    <a:pt x="257175" y="571500"/>
                  </a:lnTo>
                  <a:lnTo>
                    <a:pt x="275273" y="572453"/>
                  </a:lnTo>
                  <a:lnTo>
                    <a:pt x="292417" y="573405"/>
                  </a:lnTo>
                  <a:lnTo>
                    <a:pt x="320040" y="488633"/>
                  </a:lnTo>
                  <a:cubicBezTo>
                    <a:pt x="340995" y="484822"/>
                    <a:pt x="360997" y="478155"/>
                    <a:pt x="379095" y="468630"/>
                  </a:cubicBezTo>
                  <a:lnTo>
                    <a:pt x="452438" y="519113"/>
                  </a:lnTo>
                  <a:lnTo>
                    <a:pt x="465772" y="507683"/>
                  </a:lnTo>
                  <a:lnTo>
                    <a:pt x="479108" y="496253"/>
                  </a:lnTo>
                  <a:lnTo>
                    <a:pt x="492442" y="484822"/>
                  </a:lnTo>
                  <a:lnTo>
                    <a:pt x="451485" y="405765"/>
                  </a:lnTo>
                  <a:cubicBezTo>
                    <a:pt x="463867" y="388620"/>
                    <a:pt x="473392" y="369570"/>
                    <a:pt x="479108" y="349568"/>
                  </a:cubicBezTo>
                  <a:lnTo>
                    <a:pt x="566738" y="333375"/>
                  </a:lnTo>
                  <a:lnTo>
                    <a:pt x="567690" y="315278"/>
                  </a:lnTo>
                  <a:lnTo>
                    <a:pt x="568643" y="297180"/>
                  </a:lnTo>
                  <a:lnTo>
                    <a:pt x="569595" y="279083"/>
                  </a:lnTo>
                  <a:lnTo>
                    <a:pt x="484822" y="251460"/>
                  </a:lnTo>
                  <a:cubicBezTo>
                    <a:pt x="481013" y="230505"/>
                    <a:pt x="474345" y="210503"/>
                    <a:pt x="464820" y="191453"/>
                  </a:cubicBezTo>
                  <a:lnTo>
                    <a:pt x="515303" y="118110"/>
                  </a:lnTo>
                  <a:lnTo>
                    <a:pt x="503872" y="104775"/>
                  </a:lnTo>
                  <a:lnTo>
                    <a:pt x="492442" y="91440"/>
                  </a:lnTo>
                  <a:lnTo>
                    <a:pt x="481013" y="78105"/>
                  </a:lnTo>
                  <a:lnTo>
                    <a:pt x="401955" y="119063"/>
                  </a:lnTo>
                  <a:cubicBezTo>
                    <a:pt x="384810" y="106680"/>
                    <a:pt x="364808" y="97155"/>
                    <a:pt x="344805" y="90488"/>
                  </a:cubicBezTo>
                  <a:lnTo>
                    <a:pt x="328613" y="2857"/>
                  </a:lnTo>
                  <a:lnTo>
                    <a:pt x="311467" y="1905"/>
                  </a:lnTo>
                  <a:lnTo>
                    <a:pt x="293370" y="953"/>
                  </a:lnTo>
                  <a:lnTo>
                    <a:pt x="275273" y="0"/>
                  </a:lnTo>
                  <a:lnTo>
                    <a:pt x="248602" y="83820"/>
                  </a:lnTo>
                  <a:cubicBezTo>
                    <a:pt x="227648" y="87630"/>
                    <a:pt x="207645" y="94298"/>
                    <a:pt x="188595" y="103823"/>
                  </a:cubicBezTo>
                  <a:lnTo>
                    <a:pt x="116205" y="53340"/>
                  </a:lnTo>
                  <a:lnTo>
                    <a:pt x="104775" y="68580"/>
                  </a:lnTo>
                  <a:lnTo>
                    <a:pt x="91440" y="80010"/>
                  </a:lnTo>
                  <a:lnTo>
                    <a:pt x="78105" y="91440"/>
                  </a:lnTo>
                  <a:lnTo>
                    <a:pt x="118110" y="170498"/>
                  </a:lnTo>
                  <a:cubicBezTo>
                    <a:pt x="105727" y="188595"/>
                    <a:pt x="96202" y="207645"/>
                    <a:pt x="89535" y="227648"/>
                  </a:cubicBezTo>
                  <a:lnTo>
                    <a:pt x="2858" y="243840"/>
                  </a:lnTo>
                  <a:lnTo>
                    <a:pt x="1905" y="260985"/>
                  </a:lnTo>
                  <a:lnTo>
                    <a:pt x="952" y="278130"/>
                  </a:lnTo>
                  <a:lnTo>
                    <a:pt x="0" y="296228"/>
                  </a:lnTo>
                  <a:lnTo>
                    <a:pt x="84773" y="323850"/>
                  </a:lnTo>
                  <a:cubicBezTo>
                    <a:pt x="88583" y="344805"/>
                    <a:pt x="95250" y="364808"/>
                    <a:pt x="104775" y="383858"/>
                  </a:cubicBezTo>
                  <a:lnTo>
                    <a:pt x="53340" y="456247"/>
                  </a:lnTo>
                  <a:close/>
                </a:path>
              </a:pathLst>
            </a:custGeom>
            <a:solidFill>
              <a:srgbClr val="92D050">
                <a:alpha val="71431"/>
              </a:srgbClr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749095F-5204-9398-7B51-469F4278B8BA}"/>
                </a:ext>
              </a:extLst>
            </p:cNvPr>
            <p:cNvSpPr/>
            <p:nvPr/>
          </p:nvSpPr>
          <p:spPr>
            <a:xfrm>
              <a:off x="6844548" y="2890216"/>
              <a:ext cx="172233" cy="172233"/>
            </a:xfrm>
            <a:custGeom>
              <a:avLst/>
              <a:gdLst>
                <a:gd name="connsiteX0" fmla="*/ 228600 w 228600"/>
                <a:gd name="connsiteY0" fmla="*/ 114300 h 228600"/>
                <a:gd name="connsiteX1" fmla="*/ 114300 w 228600"/>
                <a:gd name="connsiteY1" fmla="*/ 228600 h 228600"/>
                <a:gd name="connsiteX2" fmla="*/ 0 w 228600"/>
                <a:gd name="connsiteY2" fmla="*/ 114300 h 228600"/>
                <a:gd name="connsiteX3" fmla="*/ 114300 w 228600"/>
                <a:gd name="connsiteY3" fmla="*/ 0 h 228600"/>
                <a:gd name="connsiteX4" fmla="*/ 228600 w 228600"/>
                <a:gd name="connsiteY4" fmla="*/ 1143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8600" y="114300"/>
                  </a:moveTo>
                  <a:cubicBezTo>
                    <a:pt x="228600" y="177426"/>
                    <a:pt x="177426" y="228600"/>
                    <a:pt x="114300" y="228600"/>
                  </a:cubicBezTo>
                  <a:cubicBezTo>
                    <a:pt x="51174" y="228600"/>
                    <a:pt x="0" y="177426"/>
                    <a:pt x="0" y="114300"/>
                  </a:cubicBezTo>
                  <a:cubicBezTo>
                    <a:pt x="0" y="51174"/>
                    <a:pt x="51174" y="0"/>
                    <a:pt x="114300" y="0"/>
                  </a:cubicBezTo>
                  <a:cubicBezTo>
                    <a:pt x="177426" y="0"/>
                    <a:pt x="228600" y="51174"/>
                    <a:pt x="228600" y="114300"/>
                  </a:cubicBezTo>
                  <a:close/>
                </a:path>
              </a:pathLst>
            </a:cu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70855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LU-Academy-v5">
  <a:themeElements>
    <a:clrScheme name="MLU-Academy">
      <a:dk1>
        <a:sysClr val="windowText" lastClr="000000"/>
      </a:dk1>
      <a:lt1>
        <a:sysClr val="window" lastClr="FFFFFF"/>
      </a:lt1>
      <a:dk2>
        <a:srgbClr val="232F3E"/>
      </a:dk2>
      <a:lt2>
        <a:srgbClr val="F1F3F3"/>
      </a:lt2>
      <a:accent1>
        <a:srgbClr val="003181"/>
      </a:accent1>
      <a:accent2>
        <a:srgbClr val="FFAD97"/>
      </a:accent2>
      <a:accent3>
        <a:srgbClr val="F46EBB"/>
      </a:accent3>
      <a:accent4>
        <a:srgbClr val="2074D5"/>
      </a:accent4>
      <a:accent5>
        <a:srgbClr val="7C5AED"/>
      </a:accent5>
      <a:accent6>
        <a:srgbClr val="DF2A5D"/>
      </a:accent6>
      <a:hlink>
        <a:srgbClr val="0972D3"/>
      </a:hlink>
      <a:folHlink>
        <a:srgbClr val="0972D3"/>
      </a:folHlink>
    </a:clrScheme>
    <a:fontScheme name="MLU-Academy-fonts">
      <a:majorFont>
        <a:latin typeface="Amazon Ember Display Heavy"/>
        <a:ea typeface=""/>
        <a:cs typeface=""/>
      </a:majorFont>
      <a:minorFont>
        <a:latin typeface="Amazon Ember Display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Squid Ink">
      <a:srgbClr val="161E2D"/>
    </a:custClr>
    <a:custClr name="Squid Ink">
      <a:srgbClr val="232F3E"/>
    </a:custClr>
    <a:custClr name="Stone">
      <a:srgbClr val="D4DADA"/>
    </a:custClr>
    <a:custClr name="Paper">
      <a:srgbClr val="F1F3F3"/>
    </a:custClr>
    <a:custClr name="White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Anchor">
      <a:srgbClr val="003181"/>
    </a:custClr>
    <a:custClr name="Sky">
      <a:srgbClr val="2074D5"/>
    </a:custClr>
    <a:custClr name="Rind">
      <a:srgbClr val="FBD8BF"/>
    </a:custClr>
    <a:custClr name="Smile">
      <a:srgbClr val="FF9900"/>
    </a:custClr>
    <a:custClr name="blank">
      <a:srgbClr val="FFFFFF"/>
    </a:custClr>
    <a:custClr name="Galaxy">
      <a:srgbClr val="330066"/>
    </a:custClr>
    <a:custClr name="Cosmos">
      <a:srgbClr val="DF2A5D"/>
    </a:custClr>
    <a:custClr name="Violet">
      <a:srgbClr val="7C5AED"/>
    </a:custClr>
    <a:custClr name="Cyan">
      <a:srgbClr val="7CE8F4"/>
    </a:custClr>
    <a:custClr name="blank">
      <a:srgbClr val="FFFFFF"/>
    </a:custClr>
    <a:custClr name="Sea Blue">
      <a:srgbClr val="005276"/>
    </a:custClr>
    <a:custClr name="Aqua">
      <a:srgbClr val="007FAA"/>
    </a:custClr>
    <a:custClr name="Lab">
      <a:srgbClr val="38EF7D"/>
    </a:custClr>
    <a:custClr name="Mist">
      <a:srgbClr val="9FFCEA"/>
    </a:custClr>
    <a:custClr name="blank">
      <a:srgbClr val="FFFFFF"/>
    </a:custClr>
    <a:custClr name="Anchor">
      <a:srgbClr val="003181"/>
    </a:custClr>
    <a:custClr name="Sky">
      <a:srgbClr val="2074D5"/>
    </a:custClr>
    <a:custClr name="Magenta">
      <a:srgbClr val="F46EBB"/>
    </a:custClr>
    <a:custClr name="Peach">
      <a:srgbClr val="FFAD97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MLU-Academy-v5" id="{AF6B2458-436E-3945-9373-6B61770FC521}" vid="{96B01566-A4A9-C34A-93B0-9FE11D9738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MLU-Academy-v5</Template>
  <TotalTime>7549</TotalTime>
  <Words>1117</Words>
  <Application>Microsoft Macintosh PowerPoint</Application>
  <PresentationFormat>Widescreen</PresentationFormat>
  <Paragraphs>142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-apple-system</vt:lpstr>
      <vt:lpstr>Amazon Ember</vt:lpstr>
      <vt:lpstr>Amazon Ember Display</vt:lpstr>
      <vt:lpstr>Amazon Ember Display</vt:lpstr>
      <vt:lpstr>Amazon Ember Display Heavy</vt:lpstr>
      <vt:lpstr>Amazon Ember Heavy</vt:lpstr>
      <vt:lpstr>Arial</vt:lpstr>
      <vt:lpstr>Calibri</vt:lpstr>
      <vt:lpstr>Lucida Console</vt:lpstr>
      <vt:lpstr>Wingdings</vt:lpstr>
      <vt:lpstr>MLU-Academy-v5</vt:lpstr>
      <vt:lpstr>How to Build a Generative AI Application on AWS</vt:lpstr>
      <vt:lpstr>Agenda</vt:lpstr>
      <vt:lpstr>Notebook to application in Production</vt:lpstr>
      <vt:lpstr>Conceptual Fundamentals for Deploying LLMs on AWS</vt:lpstr>
      <vt:lpstr>What does it take to build an application on AWS? </vt:lpstr>
      <vt:lpstr>Operational Excellence</vt:lpstr>
      <vt:lpstr>Security</vt:lpstr>
      <vt:lpstr>Reliability</vt:lpstr>
      <vt:lpstr>Performance Efficiency</vt:lpstr>
      <vt:lpstr>Sustainability and Cost Optimization</vt:lpstr>
      <vt:lpstr>Reference Architecture Without RAG</vt:lpstr>
      <vt:lpstr>Reference Architecture with RAG</vt:lpstr>
      <vt:lpstr>Solution Components</vt:lpstr>
      <vt:lpstr>Advanced parameters to control the generated text</vt:lpstr>
      <vt:lpstr>Business Use Case</vt:lpstr>
      <vt:lpstr>User Story #1</vt:lpstr>
      <vt:lpstr>User Story #2</vt:lpstr>
      <vt:lpstr>User Story #3a</vt:lpstr>
      <vt:lpstr>User Story #3b</vt:lpstr>
      <vt:lpstr>Demo</vt:lpstr>
      <vt:lpstr>Conclusion</vt:lpstr>
      <vt:lpstr>Thank You!</vt:lpstr>
      <vt:lpstr>Scan QR for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Through Application</dc:title>
  <dc:creator>Daniel Blake</dc:creator>
  <cp:lastModifiedBy>Sheldon Sides</cp:lastModifiedBy>
  <cp:revision>627</cp:revision>
  <dcterms:created xsi:type="dcterms:W3CDTF">2022-11-16T15:46:36Z</dcterms:created>
  <dcterms:modified xsi:type="dcterms:W3CDTF">2023-09-08T01:54:25Z</dcterms:modified>
</cp:coreProperties>
</file>